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8"/>
  </p:notesMasterIdLst>
  <p:sldIdLst>
    <p:sldId id="256" r:id="rId2"/>
    <p:sldId id="350" r:id="rId3"/>
    <p:sldId id="351" r:id="rId4"/>
    <p:sldId id="348" r:id="rId5"/>
    <p:sldId id="312" r:id="rId6"/>
    <p:sldId id="346" r:id="rId7"/>
    <p:sldId id="326" r:id="rId8"/>
    <p:sldId id="314" r:id="rId9"/>
    <p:sldId id="328" r:id="rId10"/>
    <p:sldId id="354" r:id="rId11"/>
    <p:sldId id="355" r:id="rId12"/>
    <p:sldId id="320" r:id="rId13"/>
    <p:sldId id="353" r:id="rId14"/>
    <p:sldId id="352" r:id="rId15"/>
    <p:sldId id="319" r:id="rId16"/>
    <p:sldId id="338" r:id="rId17"/>
    <p:sldId id="356" r:id="rId18"/>
    <p:sldId id="321" r:id="rId19"/>
    <p:sldId id="323" r:id="rId20"/>
    <p:sldId id="364" r:id="rId21"/>
    <p:sldId id="322" r:id="rId22"/>
    <p:sldId id="324" r:id="rId23"/>
    <p:sldId id="325" r:id="rId24"/>
    <p:sldId id="330" r:id="rId25"/>
    <p:sldId id="331" r:id="rId26"/>
    <p:sldId id="357" r:id="rId27"/>
    <p:sldId id="332" r:id="rId28"/>
    <p:sldId id="333" r:id="rId29"/>
    <p:sldId id="334" r:id="rId30"/>
    <p:sldId id="335" r:id="rId31"/>
    <p:sldId id="366" r:id="rId32"/>
    <p:sldId id="358" r:id="rId33"/>
    <p:sldId id="336" r:id="rId34"/>
    <p:sldId id="337" r:id="rId35"/>
    <p:sldId id="368" r:id="rId36"/>
    <p:sldId id="339" r:id="rId37"/>
    <p:sldId id="340" r:id="rId38"/>
    <p:sldId id="367" r:id="rId39"/>
    <p:sldId id="341" r:id="rId40"/>
    <p:sldId id="343" r:id="rId41"/>
    <p:sldId id="345" r:id="rId42"/>
    <p:sldId id="359" r:id="rId43"/>
    <p:sldId id="360" r:id="rId44"/>
    <p:sldId id="361" r:id="rId45"/>
    <p:sldId id="362" r:id="rId46"/>
    <p:sldId id="363" r:id="rId47"/>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317"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25616A33-86D8-4403-B084-98E82484382E}" type="datetimeFigureOut">
              <a:rPr lang="en-US" smtClean="0"/>
              <a:pPr/>
              <a:t>4/23/2012</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0BBBB837-8840-4AB3-9066-D0DA18ABE8E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7D34CC8-2675-4DA5-9A16-D2CFF221398F}" type="datetime1">
              <a:rPr lang="en-US" smtClean="0"/>
              <a:pPr/>
              <a:t>4/23/2012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6D5E12-38E7-43FF-87E4-19A0E0C29A4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4D647E-1A6E-4999-91F2-853D4F4D5459}" type="datetime1">
              <a:rPr lang="en-US" smtClean="0"/>
              <a:pPr/>
              <a:t>4/23/2012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6D5E12-38E7-43FF-87E4-19A0E0C29A4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B0D933-BEA8-4701-AFBA-6D20C80A26D8}" type="datetime1">
              <a:rPr lang="en-US" smtClean="0"/>
              <a:pPr/>
              <a:t>4/23/2012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6D5E12-38E7-43FF-87E4-19A0E0C29A4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8C3E97-4E10-4D48-BFAA-DC86570E42EA}" type="datetime1">
              <a:rPr lang="en-US" smtClean="0"/>
              <a:pPr/>
              <a:t>4/23/2012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6D5E12-38E7-43FF-87E4-19A0E0C29A4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40A2EE-F9C9-4165-86DF-DAB0DCCDD8FD}" type="datetime1">
              <a:rPr lang="en-US" smtClean="0"/>
              <a:pPr/>
              <a:t>4/23/2012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6D5E12-38E7-43FF-87E4-19A0E0C29A4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503965D-8B67-484F-BBE9-5EBB74C3FA17}" type="datetime1">
              <a:rPr lang="en-US" smtClean="0"/>
              <a:pPr/>
              <a:t>4/23/2012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6D5E12-38E7-43FF-87E4-19A0E0C29A4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2F881A3-E42B-4654-AEA8-22B99F8A4497}" type="datetime1">
              <a:rPr lang="en-US" smtClean="0"/>
              <a:pPr/>
              <a:t>4/23/2012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6D5E12-38E7-43FF-87E4-19A0E0C29A4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7AC6DD-474E-4CFC-8368-0626460C4E75}" type="datetime1">
              <a:rPr lang="en-US" smtClean="0"/>
              <a:pPr/>
              <a:t>4/23/2012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6D5E12-38E7-43FF-87E4-19A0E0C29A4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579A3A-DAFA-4594-B0F4-A21F9AADB891}" type="datetime1">
              <a:rPr lang="en-US" smtClean="0"/>
              <a:pPr/>
              <a:t>4/23/2012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6D5E12-38E7-43FF-87E4-19A0E0C29A4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6A75DE-A0FE-46CB-AD22-367A4D068E8D}" type="datetime1">
              <a:rPr lang="en-US" smtClean="0"/>
              <a:pPr/>
              <a:t>4/23/2012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6D5E12-38E7-43FF-87E4-19A0E0C29A4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B0C511-055A-4ECE-87B7-17D06E54BAFA}" type="datetime1">
              <a:rPr lang="en-US" smtClean="0"/>
              <a:pPr/>
              <a:t>4/23/2012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6D5E12-38E7-43FF-87E4-19A0E0C29A4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5B5D20-9EFF-449A-8517-D18EA5E97224}" type="datetime1">
              <a:rPr lang="en-US" smtClean="0"/>
              <a:pPr/>
              <a:t>4/23/2012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6D5E12-38E7-43FF-87E4-19A0E0C29A4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katzbaskies.com/" TargetMode="External"/><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katzbaskies.com/KatzBaskies/images/home/top2.jpg"/>
          <p:cNvPicPr>
            <a:picLocks noChangeAspect="1" noChangeArrowheads="1"/>
          </p:cNvPicPr>
          <p:nvPr/>
        </p:nvPicPr>
        <p:blipFill>
          <a:blip r:embed="rId2" cstate="print"/>
          <a:srcRect/>
          <a:stretch>
            <a:fillRect/>
          </a:stretch>
        </p:blipFill>
        <p:spPr bwMode="auto">
          <a:xfrm>
            <a:off x="0" y="0"/>
            <a:ext cx="9144000" cy="1809751"/>
          </a:xfrm>
          <a:prstGeom prst="rect">
            <a:avLst/>
          </a:prstGeom>
          <a:noFill/>
        </p:spPr>
      </p:pic>
      <p:sp>
        <p:nvSpPr>
          <p:cNvPr id="4" name="Title 3"/>
          <p:cNvSpPr>
            <a:spLocks noGrp="1"/>
          </p:cNvSpPr>
          <p:nvPr>
            <p:ph type="title"/>
          </p:nvPr>
        </p:nvSpPr>
        <p:spPr>
          <a:xfrm>
            <a:off x="457200" y="152400"/>
            <a:ext cx="8229600" cy="5440362"/>
          </a:xfrm>
        </p:spPr>
        <p:txBody>
          <a:bodyPr>
            <a:normAutofit fontScale="90000"/>
          </a:bodyPr>
          <a:lstStyle/>
          <a:p>
            <a:r>
              <a:rPr lang="en-US" b="1" dirty="0" smtClean="0"/>
              <a:t/>
            </a:r>
            <a:br>
              <a:rPr lang="en-US" b="1" dirty="0" smtClean="0"/>
            </a:br>
            <a:r>
              <a:rPr lang="en-US" b="1" dirty="0"/>
              <a:t/>
            </a:r>
            <a:br>
              <a:rPr lang="en-US" b="1" dirty="0"/>
            </a:br>
            <a:r>
              <a:rPr lang="en-US" b="1" dirty="0" smtClean="0"/>
              <a:t/>
            </a:r>
            <a:br>
              <a:rPr lang="en-US" b="1" dirty="0" smtClean="0"/>
            </a:br>
            <a:r>
              <a:rPr lang="en-US" b="1" dirty="0" smtClean="0"/>
              <a:t>Advanced Estate Planning Techniques and the Role of Life Insurance</a:t>
            </a:r>
            <a:r>
              <a:rPr lang="en-US" dirty="0" smtClean="0"/>
              <a:t/>
            </a:r>
            <a:br>
              <a:rPr lang="en-US" dirty="0" smtClean="0"/>
            </a:br>
            <a:r>
              <a:rPr lang="en-US" sz="3000" dirty="0" smtClean="0"/>
              <a:t>Jeffrey A. Baskies</a:t>
            </a:r>
            <a:br>
              <a:rPr lang="en-US" sz="3000" dirty="0" smtClean="0"/>
            </a:br>
            <a:r>
              <a:rPr lang="en-US" sz="3000" dirty="0" smtClean="0"/>
              <a:t>Katz Baskies LLC</a:t>
            </a:r>
            <a:br>
              <a:rPr lang="en-US" sz="3000" dirty="0" smtClean="0"/>
            </a:br>
            <a:r>
              <a:rPr lang="en-US" sz="3000" dirty="0" smtClean="0"/>
              <a:t>2255 Glades Road, Suite 240W</a:t>
            </a:r>
            <a:br>
              <a:rPr lang="en-US" sz="3000" dirty="0" smtClean="0"/>
            </a:br>
            <a:r>
              <a:rPr lang="en-US" sz="3000" dirty="0" smtClean="0"/>
              <a:t>Boca Raton, Florida 33431</a:t>
            </a:r>
            <a:br>
              <a:rPr lang="en-US" sz="3000" dirty="0" smtClean="0"/>
            </a:br>
            <a:r>
              <a:rPr lang="en-US" sz="3000" dirty="0" smtClean="0"/>
              <a:t>Telephone: 561-910-5700</a:t>
            </a:r>
            <a:br>
              <a:rPr lang="en-US" sz="3000" dirty="0" smtClean="0"/>
            </a:br>
            <a:r>
              <a:rPr lang="en-US" sz="3000" dirty="0" smtClean="0">
                <a:hlinkClick r:id="rId3"/>
              </a:rPr>
              <a:t>www.katzbaskies.com</a:t>
            </a:r>
            <a:r>
              <a:rPr lang="en-US" dirty="0" smtClean="0"/>
              <a:t/>
            </a:r>
            <a:br>
              <a:rPr lang="en-US" dirty="0" smtClean="0"/>
            </a:br>
            <a:r>
              <a:rPr lang="en-US" sz="1300" dirty="0" smtClean="0"/>
              <a:t>54363</a:t>
            </a:r>
            <a:endParaRPr lang="en-US" sz="1300" b="1" dirty="0"/>
          </a:p>
        </p:txBody>
      </p:sp>
      <p:pic>
        <p:nvPicPr>
          <p:cNvPr id="6" name="Picture 2" descr="http://katzbaskies.com/KatzBaskies/images/home/top2.jpg"/>
          <p:cNvPicPr>
            <a:picLocks noChangeAspect="1" noChangeArrowheads="1"/>
          </p:cNvPicPr>
          <p:nvPr/>
        </p:nvPicPr>
        <p:blipFill>
          <a:blip r:embed="rId2" cstate="print"/>
          <a:srcRect/>
          <a:stretch>
            <a:fillRect/>
          </a:stretch>
        </p:blipFill>
        <p:spPr bwMode="auto">
          <a:xfrm>
            <a:off x="0" y="5791200"/>
            <a:ext cx="9144000" cy="1219200"/>
          </a:xfrm>
          <a:prstGeom prst="rect">
            <a:avLst/>
          </a:prstGeom>
          <a:noFill/>
        </p:spPr>
      </p:pic>
      <p:sp>
        <p:nvSpPr>
          <p:cNvPr id="7" name="Slide Number Placeholder 6"/>
          <p:cNvSpPr>
            <a:spLocks noGrp="1"/>
          </p:cNvSpPr>
          <p:nvPr>
            <p:ph type="sldNum" sz="quarter" idx="12"/>
          </p:nvPr>
        </p:nvSpPr>
        <p:spPr/>
        <p:txBody>
          <a:bodyPr/>
          <a:lstStyle/>
          <a:p>
            <a:fld id="{A76D5E12-38E7-43FF-87E4-19A0E0C29A4E}"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smtClean="0"/>
              <a:t>Gift Tax Concerns With Sale Transfers to Grantor Trusts</a:t>
            </a:r>
            <a:endParaRPr lang="en-US" dirty="0"/>
          </a:p>
        </p:txBody>
      </p:sp>
      <p:sp>
        <p:nvSpPr>
          <p:cNvPr id="3" name="Content Placeholder 2"/>
          <p:cNvSpPr>
            <a:spLocks noGrp="1"/>
          </p:cNvSpPr>
          <p:nvPr>
            <p:ph idx="1"/>
          </p:nvPr>
        </p:nvSpPr>
        <p:spPr>
          <a:xfrm>
            <a:off x="457200" y="1143000"/>
            <a:ext cx="8229600" cy="5334000"/>
          </a:xfrm>
        </p:spPr>
        <p:txBody>
          <a:bodyPr>
            <a:normAutofit lnSpcReduction="10000"/>
          </a:bodyPr>
          <a:lstStyle/>
          <a:p>
            <a:r>
              <a:rPr lang="en-US" dirty="0" smtClean="0"/>
              <a:t>When assets are sold to a grantor trust, it is a non-event for income tax purposes.  However, there may be a gift tax if the IRS later determines that the consideration received from the trust was not equal to the </a:t>
            </a:r>
            <a:r>
              <a:rPr lang="en-US" dirty="0" err="1" smtClean="0"/>
              <a:t>FMV</a:t>
            </a:r>
            <a:r>
              <a:rPr lang="en-US" dirty="0" smtClean="0"/>
              <a:t> of the assets sold</a:t>
            </a:r>
          </a:p>
          <a:p>
            <a:r>
              <a:rPr lang="en-US" dirty="0" smtClean="0"/>
              <a:t>One solution to this problem has been the use of formula clauses that provide any excess is transferred to a charity</a:t>
            </a:r>
          </a:p>
          <a:p>
            <a:r>
              <a:rPr lang="en-US" dirty="0" smtClean="0"/>
              <a:t>The IRS has argued these formulae are void for public policy reasons</a:t>
            </a:r>
          </a:p>
          <a:p>
            <a:endParaRPr lang="en-US" dirty="0"/>
          </a:p>
        </p:txBody>
      </p:sp>
      <p:sp>
        <p:nvSpPr>
          <p:cNvPr id="4" name="Slide Number Placeholder 3"/>
          <p:cNvSpPr>
            <a:spLocks noGrp="1"/>
          </p:cNvSpPr>
          <p:nvPr>
            <p:ph type="sldNum" sz="quarter" idx="12"/>
          </p:nvPr>
        </p:nvSpPr>
        <p:spPr/>
        <p:txBody>
          <a:bodyPr/>
          <a:lstStyle/>
          <a:p>
            <a:fld id="{A76D5E12-38E7-43FF-87E4-19A0E0C29A4E}"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lstStyle/>
          <a:p>
            <a:r>
              <a:rPr lang="en-US" dirty="0" smtClean="0"/>
              <a:t>Putting a Lid on Gift Tax Concerns</a:t>
            </a:r>
            <a:endParaRPr lang="en-US" dirty="0"/>
          </a:p>
        </p:txBody>
      </p:sp>
      <p:sp>
        <p:nvSpPr>
          <p:cNvPr id="3" name="Content Placeholder 2"/>
          <p:cNvSpPr>
            <a:spLocks noGrp="1"/>
          </p:cNvSpPr>
          <p:nvPr>
            <p:ph idx="1"/>
          </p:nvPr>
        </p:nvSpPr>
        <p:spPr>
          <a:xfrm>
            <a:off x="457200" y="1143000"/>
            <a:ext cx="8229600" cy="5257800"/>
          </a:xfrm>
        </p:spPr>
        <p:txBody>
          <a:bodyPr>
            <a:normAutofit fontScale="85000" lnSpcReduction="20000"/>
          </a:bodyPr>
          <a:lstStyle/>
          <a:p>
            <a:r>
              <a:rPr lang="en-US" dirty="0" smtClean="0"/>
              <a:t>Some courts were persuaded by the IRS’s position that these formulae violated public policy, as it removes the IRS’s incentive to challenge the transfer – </a:t>
            </a:r>
            <a:r>
              <a:rPr lang="en-US" i="1" dirty="0" err="1" smtClean="0"/>
              <a:t>Comm’r</a:t>
            </a:r>
            <a:r>
              <a:rPr lang="en-US" i="1" dirty="0" smtClean="0"/>
              <a:t> v. Procter</a:t>
            </a:r>
            <a:r>
              <a:rPr lang="en-US" dirty="0" smtClean="0"/>
              <a:t>, 142 F.2d. 824 (4th Cir. 1944)</a:t>
            </a:r>
          </a:p>
          <a:p>
            <a:r>
              <a:rPr lang="en-US" dirty="0" smtClean="0"/>
              <a:t>Then came </a:t>
            </a:r>
            <a:r>
              <a:rPr lang="en-US" i="1" dirty="0" err="1" smtClean="0"/>
              <a:t>Petter</a:t>
            </a:r>
            <a:r>
              <a:rPr lang="en-US" i="1" dirty="0" smtClean="0"/>
              <a:t> v. </a:t>
            </a:r>
            <a:r>
              <a:rPr lang="en-US" i="1" dirty="0" err="1" smtClean="0"/>
              <a:t>Comm’r</a:t>
            </a:r>
            <a:r>
              <a:rPr lang="en-US" dirty="0" smtClean="0"/>
              <a:t>, 653 F.3d 1012 (9</a:t>
            </a:r>
            <a:r>
              <a:rPr lang="en-US" baseline="30000" dirty="0" smtClean="0"/>
              <a:t>th</a:t>
            </a:r>
            <a:r>
              <a:rPr lang="en-US" dirty="0" smtClean="0"/>
              <a:t> Cir. 2011) and </a:t>
            </a:r>
            <a:r>
              <a:rPr lang="en-US" i="1" dirty="0" smtClean="0"/>
              <a:t>Hendrix v. </a:t>
            </a:r>
            <a:r>
              <a:rPr lang="en-US" i="1" dirty="0" err="1" smtClean="0"/>
              <a:t>Comm’r</a:t>
            </a:r>
            <a:r>
              <a:rPr lang="en-US" dirty="0" smtClean="0"/>
              <a:t>, </a:t>
            </a:r>
            <a:r>
              <a:rPr lang="en-US" dirty="0" err="1" smtClean="0"/>
              <a:t>T.C.</a:t>
            </a:r>
            <a:r>
              <a:rPr lang="en-US" dirty="0" smtClean="0"/>
              <a:t> Memo 2011-133, approving formula clauses</a:t>
            </a:r>
          </a:p>
          <a:p>
            <a:r>
              <a:rPr lang="en-US" dirty="0" smtClean="0"/>
              <a:t>The clauses at issue in </a:t>
            </a:r>
            <a:r>
              <a:rPr lang="en-US" i="1" dirty="0" err="1" smtClean="0"/>
              <a:t>Petter</a:t>
            </a:r>
            <a:r>
              <a:rPr lang="en-US" dirty="0" smtClean="0"/>
              <a:t> and </a:t>
            </a:r>
            <a:r>
              <a:rPr lang="en-US" i="1" dirty="0" smtClean="0"/>
              <a:t>Hendrix</a:t>
            </a:r>
            <a:r>
              <a:rPr lang="en-US" dirty="0" smtClean="0"/>
              <a:t> called for any excess to pass to a community foundation and each foundation participated in the transaction and received funds from the outset</a:t>
            </a:r>
          </a:p>
          <a:p>
            <a:r>
              <a:rPr lang="en-US" dirty="0" smtClean="0"/>
              <a:t>A recent tax court case approving a formula transfer did not involve a charity - </a:t>
            </a:r>
            <a:r>
              <a:rPr lang="en-US" i="1" dirty="0" err="1" smtClean="0"/>
              <a:t>Wandry</a:t>
            </a:r>
            <a:r>
              <a:rPr lang="en-US" i="1" dirty="0" smtClean="0"/>
              <a:t> v. </a:t>
            </a:r>
            <a:r>
              <a:rPr lang="en-US" i="1" dirty="0" err="1" smtClean="0"/>
              <a:t>Comm’r</a:t>
            </a:r>
            <a:r>
              <a:rPr lang="en-US" dirty="0" smtClean="0"/>
              <a:t>, </a:t>
            </a:r>
            <a:r>
              <a:rPr lang="en-US" dirty="0" err="1" smtClean="0"/>
              <a:t>T.C.</a:t>
            </a:r>
            <a:r>
              <a:rPr lang="en-US" dirty="0" smtClean="0"/>
              <a:t> Memo 2012-88</a:t>
            </a:r>
          </a:p>
        </p:txBody>
      </p:sp>
      <p:sp>
        <p:nvSpPr>
          <p:cNvPr id="4" name="Slide Number Placeholder 3"/>
          <p:cNvSpPr>
            <a:spLocks noGrp="1"/>
          </p:cNvSpPr>
          <p:nvPr>
            <p:ph type="sldNum" sz="quarter" idx="12"/>
          </p:nvPr>
        </p:nvSpPr>
        <p:spPr/>
        <p:txBody>
          <a:bodyPr/>
          <a:lstStyle/>
          <a:p>
            <a:fld id="{A76D5E12-38E7-43FF-87E4-19A0E0C29A4E}"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smtClean="0"/>
              <a:t>4. Grantor Retained Annuity Trust with a Taxable Remainder</a:t>
            </a:r>
            <a:endParaRPr lang="en-US" dirty="0"/>
          </a:p>
        </p:txBody>
      </p:sp>
      <p:sp>
        <p:nvSpPr>
          <p:cNvPr id="4" name="Slide Number Placeholder 3"/>
          <p:cNvSpPr>
            <a:spLocks noGrp="1"/>
          </p:cNvSpPr>
          <p:nvPr>
            <p:ph type="sldNum" sz="quarter" idx="12"/>
          </p:nvPr>
        </p:nvSpPr>
        <p:spPr/>
        <p:txBody>
          <a:bodyPr/>
          <a:lstStyle/>
          <a:p>
            <a:fld id="{A76D5E12-38E7-43FF-87E4-19A0E0C29A4E}" type="slidenum">
              <a:rPr lang="en-US" smtClean="0"/>
              <a:pPr/>
              <a:t>12</a:t>
            </a:fld>
            <a:endParaRPr lang="en-US"/>
          </a:p>
        </p:txBody>
      </p:sp>
      <p:sp>
        <p:nvSpPr>
          <p:cNvPr id="5" name="Oval 4"/>
          <p:cNvSpPr/>
          <p:nvPr/>
        </p:nvSpPr>
        <p:spPr>
          <a:xfrm>
            <a:off x="3962400" y="1524000"/>
            <a:ext cx="1295400" cy="1219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John Smith</a:t>
            </a:r>
          </a:p>
          <a:p>
            <a:pPr algn="ctr"/>
            <a:r>
              <a:rPr lang="en-US" dirty="0" smtClean="0">
                <a:solidFill>
                  <a:schemeClr val="tx1"/>
                </a:solidFill>
              </a:rPr>
              <a:t>Age: 60</a:t>
            </a:r>
            <a:endParaRPr lang="en-US" dirty="0">
              <a:solidFill>
                <a:schemeClr val="tx1"/>
              </a:solidFill>
            </a:endParaRPr>
          </a:p>
        </p:txBody>
      </p:sp>
      <p:sp>
        <p:nvSpPr>
          <p:cNvPr id="6" name="Isosceles Triangle 5"/>
          <p:cNvSpPr/>
          <p:nvPr/>
        </p:nvSpPr>
        <p:spPr>
          <a:xfrm>
            <a:off x="3810000" y="4114800"/>
            <a:ext cx="1524000" cy="121920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John Smith </a:t>
            </a:r>
            <a:r>
              <a:rPr lang="en-US" dirty="0" err="1" smtClean="0">
                <a:solidFill>
                  <a:schemeClr val="tx1"/>
                </a:solidFill>
              </a:rPr>
              <a:t>GRAT</a:t>
            </a:r>
            <a:endParaRPr lang="en-US" dirty="0" smtClean="0">
              <a:solidFill>
                <a:schemeClr val="tx1"/>
              </a:solidFill>
            </a:endParaRPr>
          </a:p>
          <a:p>
            <a:pPr algn="ctr"/>
            <a:endParaRPr lang="en-US" dirty="0">
              <a:solidFill>
                <a:schemeClr val="tx1"/>
              </a:solidFill>
            </a:endParaRPr>
          </a:p>
        </p:txBody>
      </p:sp>
      <p:cxnSp>
        <p:nvCxnSpPr>
          <p:cNvPr id="8" name="Straight Arrow Connector 7"/>
          <p:cNvCxnSpPr/>
          <p:nvPr/>
        </p:nvCxnSpPr>
        <p:spPr>
          <a:xfrm rot="5400000">
            <a:off x="3390900" y="3543300"/>
            <a:ext cx="1447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57200" y="1676400"/>
            <a:ext cx="2133600" cy="3416320"/>
          </a:xfrm>
          <a:prstGeom prst="rect">
            <a:avLst/>
          </a:prstGeom>
          <a:noFill/>
        </p:spPr>
        <p:txBody>
          <a:bodyPr wrap="square" rtlCol="0">
            <a:spAutoFit/>
          </a:bodyPr>
          <a:lstStyle/>
          <a:p>
            <a:r>
              <a:rPr lang="en-US" dirty="0" smtClean="0"/>
              <a:t>John transfers $10 million in cash and marketable securities to a </a:t>
            </a:r>
            <a:r>
              <a:rPr lang="en-US" dirty="0" err="1" smtClean="0"/>
              <a:t>GRAT</a:t>
            </a:r>
            <a:r>
              <a:rPr lang="en-US" dirty="0" smtClean="0"/>
              <a:t> in April 2012 (7520 rate is 1.4%) and receives a 15 year annuity interest  of $370,000 in return – taxable gift of approximately $5 million</a:t>
            </a:r>
            <a:endParaRPr lang="en-US" dirty="0"/>
          </a:p>
        </p:txBody>
      </p:sp>
      <p:sp>
        <p:nvSpPr>
          <p:cNvPr id="13" name="TextBox 12"/>
          <p:cNvSpPr txBox="1"/>
          <p:nvPr/>
        </p:nvSpPr>
        <p:spPr>
          <a:xfrm>
            <a:off x="2743200" y="2438400"/>
            <a:ext cx="1447800" cy="1200329"/>
          </a:xfrm>
          <a:prstGeom prst="rect">
            <a:avLst/>
          </a:prstGeom>
          <a:noFill/>
        </p:spPr>
        <p:txBody>
          <a:bodyPr wrap="square" rtlCol="0">
            <a:spAutoFit/>
          </a:bodyPr>
          <a:lstStyle/>
          <a:p>
            <a:r>
              <a:rPr lang="en-US" dirty="0" smtClean="0"/>
              <a:t>$10 Million cash and marketable securities</a:t>
            </a:r>
            <a:endParaRPr lang="en-US" dirty="0"/>
          </a:p>
        </p:txBody>
      </p:sp>
      <p:cxnSp>
        <p:nvCxnSpPr>
          <p:cNvPr id="15" name="Straight Arrow Connector 14"/>
          <p:cNvCxnSpPr/>
          <p:nvPr/>
        </p:nvCxnSpPr>
        <p:spPr>
          <a:xfrm rot="5400000" flipH="1" flipV="1">
            <a:off x="4267994" y="3504406"/>
            <a:ext cx="1371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105400" y="2819400"/>
            <a:ext cx="1295400" cy="646331"/>
          </a:xfrm>
          <a:prstGeom prst="rect">
            <a:avLst/>
          </a:prstGeom>
          <a:noFill/>
        </p:spPr>
        <p:txBody>
          <a:bodyPr wrap="square" rtlCol="0">
            <a:spAutoFit/>
          </a:bodyPr>
          <a:lstStyle/>
          <a:p>
            <a:r>
              <a:rPr lang="en-US" dirty="0" smtClean="0"/>
              <a:t>15 year annuity</a:t>
            </a:r>
            <a:endParaRPr lang="en-US" dirty="0"/>
          </a:p>
        </p:txBody>
      </p:sp>
      <p:sp>
        <p:nvSpPr>
          <p:cNvPr id="17" name="TextBox 16"/>
          <p:cNvSpPr txBox="1"/>
          <p:nvPr/>
        </p:nvSpPr>
        <p:spPr>
          <a:xfrm>
            <a:off x="6477000" y="1600200"/>
            <a:ext cx="2209800" cy="3693319"/>
          </a:xfrm>
          <a:prstGeom prst="rect">
            <a:avLst/>
          </a:prstGeom>
          <a:noFill/>
        </p:spPr>
        <p:txBody>
          <a:bodyPr wrap="square" rtlCol="0">
            <a:spAutoFit/>
          </a:bodyPr>
          <a:lstStyle/>
          <a:p>
            <a:r>
              <a:rPr lang="en-US" dirty="0" smtClean="0"/>
              <a:t>Assuming  5% growth, the amount remaining at the end of the annuity term – the amount passing to or for the benefit of John’s children and descendants is approximately $12.8 million. These results can be further enhanced with discountable assets</a:t>
            </a:r>
            <a:endParaRPr lang="en-US" dirty="0"/>
          </a:p>
        </p:txBody>
      </p:sp>
      <p:sp>
        <p:nvSpPr>
          <p:cNvPr id="19" name="TextBox 18"/>
          <p:cNvSpPr txBox="1"/>
          <p:nvPr/>
        </p:nvSpPr>
        <p:spPr>
          <a:xfrm>
            <a:off x="4648200" y="5867400"/>
            <a:ext cx="2209800" cy="369332"/>
          </a:xfrm>
          <a:prstGeom prst="rect">
            <a:avLst/>
          </a:prstGeom>
          <a:noFill/>
        </p:spPr>
        <p:txBody>
          <a:bodyPr wrap="square" rtlCol="0">
            <a:spAutoFit/>
          </a:bodyPr>
          <a:lstStyle/>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Zeroed-Out </a:t>
            </a:r>
            <a:r>
              <a:rPr lang="en-US" dirty="0" err="1" smtClean="0"/>
              <a:t>GRATs</a:t>
            </a:r>
            <a:endParaRPr lang="en-US" dirty="0"/>
          </a:p>
        </p:txBody>
      </p:sp>
      <p:sp>
        <p:nvSpPr>
          <p:cNvPr id="4" name="Slide Number Placeholder 3"/>
          <p:cNvSpPr>
            <a:spLocks noGrp="1"/>
          </p:cNvSpPr>
          <p:nvPr>
            <p:ph type="sldNum" sz="quarter" idx="12"/>
          </p:nvPr>
        </p:nvSpPr>
        <p:spPr/>
        <p:txBody>
          <a:bodyPr/>
          <a:lstStyle/>
          <a:p>
            <a:fld id="{A76D5E12-38E7-43FF-87E4-19A0E0C29A4E}" type="slidenum">
              <a:rPr lang="en-US" smtClean="0"/>
              <a:pPr/>
              <a:t>13</a:t>
            </a:fld>
            <a:endParaRPr lang="en-US"/>
          </a:p>
        </p:txBody>
      </p:sp>
      <p:sp>
        <p:nvSpPr>
          <p:cNvPr id="5" name="Oval 4"/>
          <p:cNvSpPr/>
          <p:nvPr/>
        </p:nvSpPr>
        <p:spPr>
          <a:xfrm>
            <a:off x="3962400" y="2590800"/>
            <a:ext cx="1295400" cy="1219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John Smith</a:t>
            </a:r>
          </a:p>
          <a:p>
            <a:pPr algn="ctr"/>
            <a:r>
              <a:rPr lang="en-US" dirty="0" smtClean="0">
                <a:solidFill>
                  <a:schemeClr val="tx1"/>
                </a:solidFill>
              </a:rPr>
              <a:t>Age: 60</a:t>
            </a:r>
            <a:endParaRPr lang="en-US" dirty="0">
              <a:solidFill>
                <a:schemeClr val="tx1"/>
              </a:solidFill>
            </a:endParaRPr>
          </a:p>
        </p:txBody>
      </p:sp>
      <p:sp>
        <p:nvSpPr>
          <p:cNvPr id="6" name="Isosceles Triangle 5"/>
          <p:cNvSpPr/>
          <p:nvPr/>
        </p:nvSpPr>
        <p:spPr>
          <a:xfrm>
            <a:off x="3810000" y="5181600"/>
            <a:ext cx="1524000" cy="121920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John Smith </a:t>
            </a:r>
            <a:r>
              <a:rPr lang="en-US" dirty="0" err="1" smtClean="0">
                <a:solidFill>
                  <a:schemeClr val="tx1"/>
                </a:solidFill>
              </a:rPr>
              <a:t>GRAT</a:t>
            </a:r>
            <a:endParaRPr lang="en-US" dirty="0" smtClean="0">
              <a:solidFill>
                <a:schemeClr val="tx1"/>
              </a:solidFill>
            </a:endParaRPr>
          </a:p>
          <a:p>
            <a:pPr algn="ctr"/>
            <a:endParaRPr lang="en-US" dirty="0">
              <a:solidFill>
                <a:schemeClr val="tx1"/>
              </a:solidFill>
            </a:endParaRPr>
          </a:p>
        </p:txBody>
      </p:sp>
      <p:cxnSp>
        <p:nvCxnSpPr>
          <p:cNvPr id="7" name="Straight Arrow Connector 6"/>
          <p:cNvCxnSpPr/>
          <p:nvPr/>
        </p:nvCxnSpPr>
        <p:spPr>
          <a:xfrm rot="5400000">
            <a:off x="3390900" y="4610100"/>
            <a:ext cx="1447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57200" y="2743200"/>
            <a:ext cx="2133600" cy="3139321"/>
          </a:xfrm>
          <a:prstGeom prst="rect">
            <a:avLst/>
          </a:prstGeom>
          <a:noFill/>
        </p:spPr>
        <p:txBody>
          <a:bodyPr wrap="square" rtlCol="0">
            <a:spAutoFit/>
          </a:bodyPr>
          <a:lstStyle/>
          <a:p>
            <a:r>
              <a:rPr lang="en-US" dirty="0" smtClean="0"/>
              <a:t>John transfers $10 million in cash and marketable securities to a </a:t>
            </a:r>
            <a:r>
              <a:rPr lang="en-US" dirty="0" err="1" smtClean="0"/>
              <a:t>GRAT</a:t>
            </a:r>
            <a:r>
              <a:rPr lang="en-US" dirty="0" smtClean="0"/>
              <a:t> in April 2012 (7520 rate is 1.4%) and receives a 15 year annuity interest  of approximately $744,000 in return – </a:t>
            </a:r>
            <a:r>
              <a:rPr lang="en-US" b="1" dirty="0" smtClean="0"/>
              <a:t>*NO* taxable gift</a:t>
            </a:r>
            <a:endParaRPr lang="en-US" b="1" dirty="0"/>
          </a:p>
        </p:txBody>
      </p:sp>
      <p:sp>
        <p:nvSpPr>
          <p:cNvPr id="9" name="TextBox 8"/>
          <p:cNvSpPr txBox="1"/>
          <p:nvPr/>
        </p:nvSpPr>
        <p:spPr>
          <a:xfrm>
            <a:off x="2743200" y="3505200"/>
            <a:ext cx="1447800" cy="1200329"/>
          </a:xfrm>
          <a:prstGeom prst="rect">
            <a:avLst/>
          </a:prstGeom>
          <a:noFill/>
        </p:spPr>
        <p:txBody>
          <a:bodyPr wrap="square" rtlCol="0">
            <a:spAutoFit/>
          </a:bodyPr>
          <a:lstStyle/>
          <a:p>
            <a:r>
              <a:rPr lang="en-US" dirty="0" smtClean="0"/>
              <a:t>$10 Million cash and marketable securities</a:t>
            </a:r>
            <a:endParaRPr lang="en-US" dirty="0"/>
          </a:p>
        </p:txBody>
      </p:sp>
      <p:cxnSp>
        <p:nvCxnSpPr>
          <p:cNvPr id="10" name="Straight Arrow Connector 9"/>
          <p:cNvCxnSpPr/>
          <p:nvPr/>
        </p:nvCxnSpPr>
        <p:spPr>
          <a:xfrm rot="5400000" flipH="1" flipV="1">
            <a:off x="4267994" y="4571206"/>
            <a:ext cx="1371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105400" y="3886200"/>
            <a:ext cx="1295400" cy="646331"/>
          </a:xfrm>
          <a:prstGeom prst="rect">
            <a:avLst/>
          </a:prstGeom>
          <a:noFill/>
        </p:spPr>
        <p:txBody>
          <a:bodyPr wrap="square" rtlCol="0">
            <a:spAutoFit/>
          </a:bodyPr>
          <a:lstStyle/>
          <a:p>
            <a:r>
              <a:rPr lang="en-US" dirty="0" smtClean="0"/>
              <a:t>15 year annuity</a:t>
            </a:r>
            <a:endParaRPr lang="en-US" dirty="0"/>
          </a:p>
        </p:txBody>
      </p:sp>
      <p:sp>
        <p:nvSpPr>
          <p:cNvPr id="12" name="TextBox 11"/>
          <p:cNvSpPr txBox="1"/>
          <p:nvPr/>
        </p:nvSpPr>
        <p:spPr>
          <a:xfrm>
            <a:off x="6477000" y="2667000"/>
            <a:ext cx="2209800" cy="2308324"/>
          </a:xfrm>
          <a:prstGeom prst="rect">
            <a:avLst/>
          </a:prstGeom>
          <a:noFill/>
        </p:spPr>
        <p:txBody>
          <a:bodyPr wrap="square" rtlCol="0">
            <a:spAutoFit/>
          </a:bodyPr>
          <a:lstStyle/>
          <a:p>
            <a:r>
              <a:rPr lang="en-US" dirty="0" smtClean="0"/>
              <a:t>Assuming  5% growth, </a:t>
            </a:r>
            <a:r>
              <a:rPr lang="en-US" u="sng" dirty="0" smtClean="0"/>
              <a:t>the amount passing to or for the benefit of John’s children and descendants is approximately $4.8 million</a:t>
            </a:r>
            <a:endParaRPr lang="en-US" dirty="0"/>
          </a:p>
        </p:txBody>
      </p:sp>
      <p:sp>
        <p:nvSpPr>
          <p:cNvPr id="14" name="TextBox 13"/>
          <p:cNvSpPr txBox="1"/>
          <p:nvPr/>
        </p:nvSpPr>
        <p:spPr>
          <a:xfrm>
            <a:off x="381000" y="1219200"/>
            <a:ext cx="8305800" cy="1338828"/>
          </a:xfrm>
          <a:prstGeom prst="rect">
            <a:avLst/>
          </a:prstGeom>
          <a:noFill/>
        </p:spPr>
        <p:txBody>
          <a:bodyPr wrap="square" rtlCol="0">
            <a:spAutoFit/>
          </a:bodyPr>
          <a:lstStyle/>
          <a:p>
            <a:r>
              <a:rPr lang="en-US" sz="2700" dirty="0" smtClean="0"/>
              <a:t>The annuity payments and term can be varied to achieve a </a:t>
            </a:r>
            <a:r>
              <a:rPr lang="en-US" sz="2700" dirty="0" err="1" smtClean="0"/>
              <a:t>GRAT</a:t>
            </a:r>
            <a:r>
              <a:rPr lang="en-US" sz="2700" dirty="0" smtClean="0"/>
              <a:t> that results in no gift tax upon funding – a “zeroed-out” </a:t>
            </a:r>
            <a:r>
              <a:rPr lang="en-US" sz="2700" dirty="0" err="1" smtClean="0"/>
              <a:t>GRAT</a:t>
            </a:r>
            <a:r>
              <a:rPr lang="en-US" sz="2700" dirty="0" smtClean="0"/>
              <a:t>.</a:t>
            </a:r>
            <a:endParaRPr lang="en-US" sz="27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6D5E12-38E7-43FF-87E4-19A0E0C29A4E}" type="slidenum">
              <a:rPr lang="en-US" smtClean="0"/>
              <a:pPr/>
              <a:t>14</a:t>
            </a:fld>
            <a:endParaRPr lang="en-US"/>
          </a:p>
        </p:txBody>
      </p:sp>
      <p:sp>
        <p:nvSpPr>
          <p:cNvPr id="2" name="Title 1"/>
          <p:cNvSpPr>
            <a:spLocks noGrp="1"/>
          </p:cNvSpPr>
          <p:nvPr>
            <p:ph type="title" idx="4294967295"/>
          </p:nvPr>
        </p:nvSpPr>
        <p:spPr>
          <a:xfrm>
            <a:off x="457200" y="0"/>
            <a:ext cx="8229600" cy="1143000"/>
          </a:xfrm>
        </p:spPr>
        <p:txBody>
          <a:bodyPr/>
          <a:lstStyle/>
          <a:p>
            <a:r>
              <a:rPr lang="en-US" dirty="0" smtClean="0"/>
              <a:t>Short Term </a:t>
            </a:r>
            <a:r>
              <a:rPr lang="en-US" dirty="0" err="1" smtClean="0"/>
              <a:t>GRATs</a:t>
            </a:r>
            <a:endParaRPr lang="en-US" dirty="0"/>
          </a:p>
        </p:txBody>
      </p:sp>
      <p:sp>
        <p:nvSpPr>
          <p:cNvPr id="13" name="TextBox 12"/>
          <p:cNvSpPr txBox="1"/>
          <p:nvPr/>
        </p:nvSpPr>
        <p:spPr>
          <a:xfrm>
            <a:off x="533400" y="990600"/>
            <a:ext cx="8153400" cy="5170646"/>
          </a:xfrm>
          <a:prstGeom prst="rect">
            <a:avLst/>
          </a:prstGeom>
          <a:noFill/>
        </p:spPr>
        <p:txBody>
          <a:bodyPr wrap="square" rtlCol="0">
            <a:spAutoFit/>
          </a:bodyPr>
          <a:lstStyle/>
          <a:p>
            <a:pPr marL="341313" indent="-341313" algn="just">
              <a:buFont typeface="Arial" pitchFamily="34" charset="0"/>
              <a:buChar char="•"/>
            </a:pPr>
            <a:r>
              <a:rPr lang="en-US" sz="3000" dirty="0" smtClean="0"/>
              <a:t>Financial modeling shows that </a:t>
            </a:r>
            <a:r>
              <a:rPr lang="en-US" sz="3000" dirty="0" err="1" smtClean="0"/>
              <a:t>GRATs</a:t>
            </a:r>
            <a:r>
              <a:rPr lang="en-US" sz="3000" dirty="0" smtClean="0"/>
              <a:t> work better when the transferred assets have a strong return in the first year or two.  One approach to help ensure a successful </a:t>
            </a:r>
            <a:r>
              <a:rPr lang="en-US" sz="3000" dirty="0" err="1" smtClean="0"/>
              <a:t>GRAT</a:t>
            </a:r>
            <a:r>
              <a:rPr lang="en-US" sz="3000" dirty="0" smtClean="0"/>
              <a:t> is to use multiple 2 year zeroed-out </a:t>
            </a:r>
            <a:r>
              <a:rPr lang="en-US" sz="3000" dirty="0" err="1" smtClean="0"/>
              <a:t>GRATs</a:t>
            </a:r>
            <a:r>
              <a:rPr lang="en-US" sz="3000" dirty="0" smtClean="0"/>
              <a:t>, with different asset classes and a 99% payout in year one with the rest paid in year two</a:t>
            </a:r>
          </a:p>
          <a:p>
            <a:pPr marL="231775" indent="-231775" algn="just">
              <a:buFont typeface="Arial" pitchFamily="34" charset="0"/>
              <a:buChar char="•"/>
            </a:pPr>
            <a:endParaRPr lang="en-US" sz="1500" dirty="0" smtClean="0"/>
          </a:p>
          <a:p>
            <a:pPr marL="341313" indent="-341313" algn="just">
              <a:buFont typeface="Arial" pitchFamily="34" charset="0"/>
              <a:buChar char="•"/>
            </a:pPr>
            <a:r>
              <a:rPr lang="en-US" sz="3000" dirty="0" smtClean="0"/>
              <a:t>If a </a:t>
            </a:r>
            <a:r>
              <a:rPr lang="en-US" sz="3000" dirty="0" err="1" smtClean="0"/>
              <a:t>GRAT</a:t>
            </a:r>
            <a:r>
              <a:rPr lang="en-US" sz="3000" dirty="0" smtClean="0"/>
              <a:t> fails to outperform the 7520 rate, then you just get your money back and can try again</a:t>
            </a:r>
          </a:p>
          <a:p>
            <a:pPr marL="231775" indent="-231775" algn="just">
              <a:buFont typeface="Arial" pitchFamily="34" charset="0"/>
              <a:buChar char="•"/>
            </a:pPr>
            <a:endParaRPr lang="en-US" sz="1500" dirty="0" smtClean="0"/>
          </a:p>
          <a:p>
            <a:pPr marL="341313" indent="-341313" algn="just">
              <a:buFont typeface="Arial" pitchFamily="34" charset="0"/>
              <a:buChar char="•"/>
            </a:pPr>
            <a:r>
              <a:rPr lang="en-US" sz="3000" dirty="0" smtClean="0"/>
              <a:t>Decreasing </a:t>
            </a:r>
            <a:r>
              <a:rPr lang="en-US" sz="3000" dirty="0" err="1" smtClean="0"/>
              <a:t>GRATs</a:t>
            </a:r>
            <a:r>
              <a:rPr lang="en-US" sz="3000" dirty="0" smtClean="0"/>
              <a:t> may be eliminated in 2013</a:t>
            </a:r>
            <a:endParaRPr lang="en-US" sz="3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GRAT - Taxable Remainder (cont’d)</a:t>
            </a:r>
            <a:endParaRPr lang="en-US" dirty="0"/>
          </a:p>
        </p:txBody>
      </p:sp>
      <p:sp>
        <p:nvSpPr>
          <p:cNvPr id="3" name="Content Placeholder 2"/>
          <p:cNvSpPr>
            <a:spLocks noGrp="1"/>
          </p:cNvSpPr>
          <p:nvPr>
            <p:ph idx="1"/>
          </p:nvPr>
        </p:nvSpPr>
        <p:spPr>
          <a:xfrm>
            <a:off x="457200" y="1295400"/>
            <a:ext cx="8229600" cy="5181600"/>
          </a:xfrm>
        </p:spPr>
        <p:txBody>
          <a:bodyPr>
            <a:normAutofit fontScale="77500" lnSpcReduction="20000"/>
          </a:bodyPr>
          <a:lstStyle/>
          <a:p>
            <a:pPr marL="0" indent="0" algn="just">
              <a:buNone/>
            </a:pPr>
            <a:r>
              <a:rPr lang="en-US" u="sng" dirty="0" smtClean="0"/>
              <a:t>Pros</a:t>
            </a:r>
            <a:r>
              <a:rPr lang="en-US" dirty="0" smtClean="0"/>
              <a:t>:</a:t>
            </a:r>
          </a:p>
          <a:p>
            <a:r>
              <a:rPr lang="en-US" dirty="0" smtClean="0"/>
              <a:t>GRATs are sanctioned under the Code and </a:t>
            </a:r>
            <a:r>
              <a:rPr lang="en-US" dirty="0" err="1" smtClean="0"/>
              <a:t>Regs</a:t>
            </a:r>
            <a:endParaRPr lang="en-US" dirty="0" smtClean="0"/>
          </a:p>
          <a:p>
            <a:r>
              <a:rPr lang="en-US" dirty="0" err="1" smtClean="0"/>
              <a:t>GRATs</a:t>
            </a:r>
            <a:r>
              <a:rPr lang="en-US" dirty="0" smtClean="0"/>
              <a:t> can leverage exemption</a:t>
            </a:r>
          </a:p>
          <a:p>
            <a:r>
              <a:rPr lang="en-US" dirty="0" smtClean="0"/>
              <a:t>Freezes the value of the transferred assets</a:t>
            </a:r>
          </a:p>
          <a:p>
            <a:r>
              <a:rPr lang="en-US" dirty="0" smtClean="0"/>
              <a:t>Can increase annuity payments by 20%/year – or decrease</a:t>
            </a:r>
          </a:p>
          <a:p>
            <a:pPr>
              <a:buNone/>
            </a:pPr>
            <a:r>
              <a:rPr lang="en-US" u="sng" dirty="0" smtClean="0"/>
              <a:t>Cons</a:t>
            </a:r>
            <a:r>
              <a:rPr lang="en-US" dirty="0" smtClean="0"/>
              <a:t>:</a:t>
            </a:r>
          </a:p>
          <a:p>
            <a:r>
              <a:rPr lang="en-US" dirty="0" smtClean="0"/>
              <a:t>Assets are not immediately available to the </a:t>
            </a:r>
            <a:r>
              <a:rPr lang="en-US" dirty="0" err="1" smtClean="0"/>
              <a:t>donee</a:t>
            </a:r>
            <a:endParaRPr lang="en-US" dirty="0" smtClean="0"/>
          </a:p>
          <a:p>
            <a:r>
              <a:rPr lang="en-US" dirty="0" smtClean="0"/>
              <a:t>No GST leverage due to ETIP period - GST tax exemption cannot be allocated until the GRAT term ends</a:t>
            </a:r>
          </a:p>
          <a:p>
            <a:r>
              <a:rPr lang="en-US" dirty="0" smtClean="0"/>
              <a:t>Client loses access to (and control over) the funds transferred</a:t>
            </a:r>
          </a:p>
          <a:p>
            <a:r>
              <a:rPr lang="en-US" dirty="0" smtClean="0"/>
              <a:t>The trust assets are includible in client’s estate if client dies during the annuity term</a:t>
            </a:r>
          </a:p>
        </p:txBody>
      </p:sp>
      <p:sp>
        <p:nvSpPr>
          <p:cNvPr id="4" name="Slide Number Placeholder 3"/>
          <p:cNvSpPr>
            <a:spLocks noGrp="1"/>
          </p:cNvSpPr>
          <p:nvPr>
            <p:ph type="sldNum" sz="quarter" idx="12"/>
          </p:nvPr>
        </p:nvSpPr>
        <p:spPr/>
        <p:txBody>
          <a:bodyPr/>
          <a:lstStyle/>
          <a:p>
            <a:fld id="{A76D5E12-38E7-43FF-87E4-19A0E0C29A4E}"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Multiple </a:t>
            </a:r>
            <a:r>
              <a:rPr lang="en-US" dirty="0" err="1" smtClean="0"/>
              <a:t>GRATs</a:t>
            </a:r>
            <a:endParaRPr lang="en-US" dirty="0"/>
          </a:p>
        </p:txBody>
      </p:sp>
      <p:sp>
        <p:nvSpPr>
          <p:cNvPr id="3" name="Content Placeholder 2"/>
          <p:cNvSpPr>
            <a:spLocks noGrp="1"/>
          </p:cNvSpPr>
          <p:nvPr>
            <p:ph idx="1"/>
          </p:nvPr>
        </p:nvSpPr>
        <p:spPr>
          <a:xfrm>
            <a:off x="457200" y="1143000"/>
            <a:ext cx="8229600" cy="5257800"/>
          </a:xfrm>
        </p:spPr>
        <p:txBody>
          <a:bodyPr>
            <a:normAutofit/>
          </a:bodyPr>
          <a:lstStyle/>
          <a:p>
            <a:pPr marL="0" indent="0" algn="just">
              <a:buNone/>
            </a:pPr>
            <a:r>
              <a:rPr lang="en-US" dirty="0" smtClean="0"/>
              <a:t>For clients considering GRATS, they may wish to consider creating multiple GRATs with different annuity terms and/or different asset allocations  – possibly increasing the chance of their success.  Although, for longer term </a:t>
            </a:r>
            <a:r>
              <a:rPr lang="en-US" dirty="0" err="1" smtClean="0"/>
              <a:t>GRATs</a:t>
            </a:r>
            <a:r>
              <a:rPr lang="en-US" dirty="0" smtClean="0"/>
              <a:t>, this may not work.</a:t>
            </a:r>
          </a:p>
        </p:txBody>
      </p:sp>
      <p:sp>
        <p:nvSpPr>
          <p:cNvPr id="4" name="Slide Number Placeholder 3"/>
          <p:cNvSpPr>
            <a:spLocks noGrp="1"/>
          </p:cNvSpPr>
          <p:nvPr>
            <p:ph type="sldNum" sz="quarter" idx="12"/>
          </p:nvPr>
        </p:nvSpPr>
        <p:spPr/>
        <p:txBody>
          <a:bodyPr/>
          <a:lstStyle/>
          <a:p>
            <a:fld id="{A76D5E12-38E7-43FF-87E4-19A0E0C29A4E}" type="slidenum">
              <a:rPr lang="en-US" smtClean="0"/>
              <a:pPr/>
              <a:t>16</a:t>
            </a:fld>
            <a:endParaRPr lang="en-US"/>
          </a:p>
        </p:txBody>
      </p:sp>
      <p:pic>
        <p:nvPicPr>
          <p:cNvPr id="37892" name="Picture 4" descr="https://encrypted-tbn1.google.com/images?q=tbn:ANd9GcQ_TdctpVv6g-yGXbq9uKuP3Qy_7vDhA4m17-68xzrRqsWgS3c-"/>
          <p:cNvPicPr>
            <a:picLocks noChangeAspect="1" noChangeArrowheads="1"/>
          </p:cNvPicPr>
          <p:nvPr/>
        </p:nvPicPr>
        <p:blipFill>
          <a:blip r:embed="rId2" cstate="print"/>
          <a:srcRect/>
          <a:stretch>
            <a:fillRect/>
          </a:stretch>
        </p:blipFill>
        <p:spPr bwMode="auto">
          <a:xfrm>
            <a:off x="1143000" y="4267200"/>
            <a:ext cx="2552700" cy="1790701"/>
          </a:xfrm>
          <a:prstGeom prst="rect">
            <a:avLst/>
          </a:prstGeom>
          <a:noFill/>
        </p:spPr>
      </p:pic>
      <p:pic>
        <p:nvPicPr>
          <p:cNvPr id="37894" name="Picture 6" descr="https://encrypted-tbn3.google.com/images?q=tbn:ANd9GcS2H6PJMczNtX135fmAwaqYdjj9kKydzwKzU4s_kq44IXHo59SFlA"/>
          <p:cNvPicPr>
            <a:picLocks noChangeAspect="1" noChangeArrowheads="1"/>
          </p:cNvPicPr>
          <p:nvPr/>
        </p:nvPicPr>
        <p:blipFill>
          <a:blip r:embed="rId3" cstate="print"/>
          <a:srcRect/>
          <a:stretch>
            <a:fillRect/>
          </a:stretch>
        </p:blipFill>
        <p:spPr bwMode="auto">
          <a:xfrm>
            <a:off x="5715000" y="4267200"/>
            <a:ext cx="2390775" cy="1790775"/>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Insurance for </a:t>
            </a:r>
            <a:r>
              <a:rPr lang="en-US" b="1" dirty="0" err="1" smtClean="0"/>
              <a:t>GRATs</a:t>
            </a:r>
            <a:endParaRPr lang="en-US" b="1" dirty="0"/>
          </a:p>
        </p:txBody>
      </p:sp>
      <p:sp>
        <p:nvSpPr>
          <p:cNvPr id="3" name="Content Placeholder 2"/>
          <p:cNvSpPr>
            <a:spLocks noGrp="1"/>
          </p:cNvSpPr>
          <p:nvPr>
            <p:ph idx="1"/>
          </p:nvPr>
        </p:nvSpPr>
        <p:spPr>
          <a:xfrm>
            <a:off x="457200" y="1219200"/>
            <a:ext cx="8229600" cy="5257800"/>
          </a:xfrm>
        </p:spPr>
        <p:txBody>
          <a:bodyPr>
            <a:normAutofit/>
          </a:bodyPr>
          <a:lstStyle/>
          <a:p>
            <a:pPr algn="just"/>
            <a:r>
              <a:rPr lang="en-US" dirty="0" smtClean="0"/>
              <a:t>The grantor’s death during the term of a </a:t>
            </a:r>
            <a:r>
              <a:rPr lang="en-US" dirty="0" err="1" smtClean="0"/>
              <a:t>GRAT</a:t>
            </a:r>
            <a:r>
              <a:rPr lang="en-US" dirty="0" smtClean="0"/>
              <a:t> will generally result in the inclusion of all of the </a:t>
            </a:r>
            <a:r>
              <a:rPr lang="en-US" dirty="0" err="1" smtClean="0"/>
              <a:t>GRAT</a:t>
            </a:r>
            <a:r>
              <a:rPr lang="en-US" dirty="0" smtClean="0"/>
              <a:t> assets in the grantor's estate for estate tax purposes</a:t>
            </a:r>
          </a:p>
          <a:p>
            <a:pPr algn="just"/>
            <a:r>
              <a:rPr lang="en-US" dirty="0" smtClean="0"/>
              <a:t>An Insurance policy can be purchased to hedge against this risk</a:t>
            </a:r>
          </a:p>
          <a:p>
            <a:pPr lvl="1" algn="just"/>
            <a:r>
              <a:rPr lang="en-US" dirty="0" smtClean="0"/>
              <a:t>Term equal to the </a:t>
            </a:r>
            <a:r>
              <a:rPr lang="en-US" dirty="0" err="1" smtClean="0"/>
              <a:t>GRAT</a:t>
            </a:r>
            <a:r>
              <a:rPr lang="en-US" dirty="0" smtClean="0"/>
              <a:t> annuity term;</a:t>
            </a:r>
          </a:p>
          <a:p>
            <a:pPr lvl="1" algn="just"/>
            <a:r>
              <a:rPr lang="en-US" dirty="0" smtClean="0"/>
              <a:t>Benefit equal to the estimated additional estate tax resulting from the inclusion</a:t>
            </a:r>
          </a:p>
        </p:txBody>
      </p:sp>
      <p:sp>
        <p:nvSpPr>
          <p:cNvPr id="4" name="Slide Number Placeholder 3"/>
          <p:cNvSpPr>
            <a:spLocks noGrp="1"/>
          </p:cNvSpPr>
          <p:nvPr>
            <p:ph type="sldNum" sz="quarter" idx="12"/>
          </p:nvPr>
        </p:nvSpPr>
        <p:spPr/>
        <p:txBody>
          <a:bodyPr/>
          <a:lstStyle/>
          <a:p>
            <a:fld id="{A76D5E12-38E7-43FF-87E4-19A0E0C29A4E}"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smtClean="0"/>
              <a:t>5. Spousal Lifetime Access Trust/Inter </a:t>
            </a:r>
            <a:r>
              <a:rPr lang="en-US" dirty="0" err="1" smtClean="0"/>
              <a:t>Vivos</a:t>
            </a:r>
            <a:r>
              <a:rPr lang="en-US" dirty="0" smtClean="0"/>
              <a:t> Credit Shelter Trust</a:t>
            </a:r>
            <a:endParaRPr lang="en-US" dirty="0"/>
          </a:p>
        </p:txBody>
      </p:sp>
      <p:sp>
        <p:nvSpPr>
          <p:cNvPr id="3" name="Content Placeholder 2"/>
          <p:cNvSpPr>
            <a:spLocks noGrp="1"/>
          </p:cNvSpPr>
          <p:nvPr>
            <p:ph idx="1"/>
          </p:nvPr>
        </p:nvSpPr>
        <p:spPr>
          <a:xfrm>
            <a:off x="457200" y="1219200"/>
            <a:ext cx="8229600" cy="5105400"/>
          </a:xfrm>
        </p:spPr>
        <p:txBody>
          <a:bodyPr>
            <a:normAutofit/>
          </a:bodyPr>
          <a:lstStyle/>
          <a:p>
            <a:pPr marL="0" indent="0" algn="just">
              <a:buNone/>
            </a:pPr>
            <a:r>
              <a:rPr lang="en-US" sz="2700" dirty="0" smtClean="0"/>
              <a:t>Client could transfer assets to an inter </a:t>
            </a:r>
            <a:r>
              <a:rPr lang="en-US" sz="2700" dirty="0" err="1" smtClean="0"/>
              <a:t>vivos</a:t>
            </a:r>
            <a:r>
              <a:rPr lang="en-US" sz="2700" dirty="0" smtClean="0"/>
              <a:t> trust for the benefit of client’s spouse and/or others</a:t>
            </a:r>
          </a:p>
        </p:txBody>
      </p:sp>
      <p:sp>
        <p:nvSpPr>
          <p:cNvPr id="4" name="Slide Number Placeholder 3"/>
          <p:cNvSpPr>
            <a:spLocks noGrp="1"/>
          </p:cNvSpPr>
          <p:nvPr>
            <p:ph type="sldNum" sz="quarter" idx="12"/>
          </p:nvPr>
        </p:nvSpPr>
        <p:spPr/>
        <p:txBody>
          <a:bodyPr/>
          <a:lstStyle/>
          <a:p>
            <a:fld id="{A76D5E12-38E7-43FF-87E4-19A0E0C29A4E}" type="slidenum">
              <a:rPr lang="en-US" smtClean="0"/>
              <a:pPr/>
              <a:t>18</a:t>
            </a:fld>
            <a:endParaRPr lang="en-US"/>
          </a:p>
        </p:txBody>
      </p:sp>
      <p:sp>
        <p:nvSpPr>
          <p:cNvPr id="5" name="Oval 4"/>
          <p:cNvSpPr/>
          <p:nvPr/>
        </p:nvSpPr>
        <p:spPr>
          <a:xfrm>
            <a:off x="1828800" y="2590800"/>
            <a:ext cx="1295400" cy="1219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John Smith</a:t>
            </a:r>
          </a:p>
        </p:txBody>
      </p:sp>
      <p:sp>
        <p:nvSpPr>
          <p:cNvPr id="6" name="Isosceles Triangle 5"/>
          <p:cNvSpPr/>
          <p:nvPr/>
        </p:nvSpPr>
        <p:spPr>
          <a:xfrm>
            <a:off x="1600200" y="4953000"/>
            <a:ext cx="1676400" cy="121920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Smith Family Trust</a:t>
            </a:r>
          </a:p>
          <a:p>
            <a:pPr algn="ctr"/>
            <a:endParaRPr lang="en-US" dirty="0">
              <a:solidFill>
                <a:schemeClr val="tx1"/>
              </a:solidFill>
            </a:endParaRPr>
          </a:p>
        </p:txBody>
      </p:sp>
      <p:cxnSp>
        <p:nvCxnSpPr>
          <p:cNvPr id="7" name="Straight Arrow Connector 6"/>
          <p:cNvCxnSpPr/>
          <p:nvPr/>
        </p:nvCxnSpPr>
        <p:spPr>
          <a:xfrm rot="5400000">
            <a:off x="1943497" y="4381103"/>
            <a:ext cx="990600"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048000" y="4191000"/>
            <a:ext cx="1447800" cy="369332"/>
          </a:xfrm>
          <a:prstGeom prst="rect">
            <a:avLst/>
          </a:prstGeom>
          <a:noFill/>
        </p:spPr>
        <p:txBody>
          <a:bodyPr wrap="square" rtlCol="0">
            <a:spAutoFit/>
          </a:bodyPr>
          <a:lstStyle/>
          <a:p>
            <a:r>
              <a:rPr lang="en-US" dirty="0" smtClean="0"/>
              <a:t>$5 Million</a:t>
            </a:r>
            <a:endParaRPr lang="en-US" dirty="0"/>
          </a:p>
        </p:txBody>
      </p:sp>
      <p:sp>
        <p:nvSpPr>
          <p:cNvPr id="19" name="TextBox 18"/>
          <p:cNvSpPr txBox="1"/>
          <p:nvPr/>
        </p:nvSpPr>
        <p:spPr>
          <a:xfrm>
            <a:off x="5105400" y="2895600"/>
            <a:ext cx="3505200" cy="2246769"/>
          </a:xfrm>
          <a:prstGeom prst="rect">
            <a:avLst/>
          </a:prstGeom>
          <a:noFill/>
        </p:spPr>
        <p:txBody>
          <a:bodyPr wrap="square" rtlCol="0">
            <a:spAutoFit/>
          </a:bodyPr>
          <a:lstStyle/>
          <a:p>
            <a:r>
              <a:rPr lang="en-US" sz="2000" dirty="0" smtClean="0"/>
              <a:t>The Family Trust is held for a class of beneficiaries composed of John’s spouse and John’s descendants. John’s wife can use any assets distributed to her for the benefit of herself or John</a:t>
            </a:r>
            <a:endParaRPr lang="en-US"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Spousal Lifetime Access Trust/Inter </a:t>
            </a:r>
            <a:r>
              <a:rPr lang="en-US" dirty="0" err="1" smtClean="0"/>
              <a:t>Vivos</a:t>
            </a:r>
            <a:r>
              <a:rPr lang="en-US" dirty="0" smtClean="0"/>
              <a:t> Credit Shelter Trust (cont’d)</a:t>
            </a:r>
            <a:endParaRPr lang="en-US" dirty="0"/>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pPr>
              <a:buNone/>
            </a:pPr>
            <a:r>
              <a:rPr lang="en-US" u="sng" dirty="0" smtClean="0"/>
              <a:t>Pros</a:t>
            </a:r>
            <a:r>
              <a:rPr lang="en-US" dirty="0" smtClean="0"/>
              <a:t>:</a:t>
            </a:r>
          </a:p>
          <a:p>
            <a:r>
              <a:rPr lang="en-US" dirty="0" smtClean="0"/>
              <a:t>Helps to enable the client to have access to the transferred funds if needed - either through client’s spouse or through a trust created by client’s spouse</a:t>
            </a:r>
          </a:p>
          <a:p>
            <a:r>
              <a:rPr lang="en-US" dirty="0" smtClean="0"/>
              <a:t>Trust(s) can be made </a:t>
            </a:r>
            <a:r>
              <a:rPr lang="en-US" dirty="0" err="1" smtClean="0"/>
              <a:t>GST</a:t>
            </a:r>
            <a:r>
              <a:rPr lang="en-US" dirty="0" smtClean="0"/>
              <a:t> exempt</a:t>
            </a:r>
          </a:p>
          <a:p>
            <a:r>
              <a:rPr lang="en-US" dirty="0" smtClean="0"/>
              <a:t>Excluded from beneficiaries’ estates</a:t>
            </a:r>
          </a:p>
          <a:p>
            <a:r>
              <a:rPr lang="en-US" dirty="0" smtClean="0"/>
              <a:t>Provides a level of asset protection to the funds in the trust</a:t>
            </a:r>
          </a:p>
          <a:p>
            <a:pPr>
              <a:buNone/>
            </a:pPr>
            <a:r>
              <a:rPr lang="en-US" u="sng" dirty="0" smtClean="0"/>
              <a:t>Cons</a:t>
            </a:r>
            <a:r>
              <a:rPr lang="en-US" dirty="0" smtClean="0"/>
              <a:t>:</a:t>
            </a:r>
          </a:p>
          <a:p>
            <a:r>
              <a:rPr lang="en-US" dirty="0" smtClean="0"/>
              <a:t>Does not offer a tremendous amount of leverage; however, discounted assets may be used</a:t>
            </a:r>
          </a:p>
          <a:p>
            <a:r>
              <a:rPr lang="en-US" dirty="0" smtClean="0"/>
              <a:t>Administrative costs</a:t>
            </a:r>
          </a:p>
          <a:p>
            <a:r>
              <a:rPr lang="en-US" dirty="0" smtClean="0"/>
              <a:t>Gift splitting may not be permitted if spouse is a beneficiary</a:t>
            </a:r>
            <a:endParaRPr lang="en-US" dirty="0"/>
          </a:p>
        </p:txBody>
      </p:sp>
      <p:sp>
        <p:nvSpPr>
          <p:cNvPr id="4" name="Slide Number Placeholder 3"/>
          <p:cNvSpPr>
            <a:spLocks noGrp="1"/>
          </p:cNvSpPr>
          <p:nvPr>
            <p:ph type="sldNum" sz="quarter" idx="12"/>
          </p:nvPr>
        </p:nvSpPr>
        <p:spPr/>
        <p:txBody>
          <a:bodyPr/>
          <a:lstStyle/>
          <a:p>
            <a:fld id="{A76D5E12-38E7-43FF-87E4-19A0E0C29A4E}"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smtClean="0"/>
              <a:t>2012 – A Great Year For Estate Planning or the Greatest Year?</a:t>
            </a:r>
            <a:endParaRPr lang="en-US" dirty="0"/>
          </a:p>
        </p:txBody>
      </p:sp>
      <p:sp>
        <p:nvSpPr>
          <p:cNvPr id="5" name="Content Placeholder 4"/>
          <p:cNvSpPr>
            <a:spLocks noGrp="1"/>
          </p:cNvSpPr>
          <p:nvPr>
            <p:ph idx="1"/>
          </p:nvPr>
        </p:nvSpPr>
        <p:spPr>
          <a:xfrm>
            <a:off x="457200" y="1600200"/>
            <a:ext cx="8229600" cy="4876800"/>
          </a:xfrm>
        </p:spPr>
        <p:txBody>
          <a:bodyPr>
            <a:normAutofit fontScale="92500" lnSpcReduction="10000"/>
          </a:bodyPr>
          <a:lstStyle/>
          <a:p>
            <a:pPr algn="just"/>
            <a:r>
              <a:rPr lang="en-US" dirty="0" smtClean="0"/>
              <a:t>Looking back in 20 or 50 years families may say: “2010-2012 was the peak of estate planning” … “Planning our parents did then, set us up for generations” … </a:t>
            </a:r>
          </a:p>
          <a:p>
            <a:pPr algn="just"/>
            <a:r>
              <a:rPr lang="en-US" dirty="0" smtClean="0"/>
              <a:t>We have:</a:t>
            </a:r>
          </a:p>
          <a:p>
            <a:pPr lvl="1" algn="just"/>
            <a:r>
              <a:rPr lang="en-US" dirty="0" smtClean="0"/>
              <a:t> A $5 million gift tax exemption</a:t>
            </a:r>
          </a:p>
          <a:p>
            <a:pPr lvl="1" algn="just"/>
            <a:r>
              <a:rPr lang="en-US" dirty="0" smtClean="0"/>
              <a:t>The lowest </a:t>
            </a:r>
            <a:r>
              <a:rPr lang="en-US" dirty="0" err="1" smtClean="0"/>
              <a:t>AFRs</a:t>
            </a:r>
            <a:r>
              <a:rPr lang="en-US" dirty="0" smtClean="0"/>
              <a:t> in history</a:t>
            </a:r>
          </a:p>
          <a:p>
            <a:pPr lvl="1" algn="just"/>
            <a:r>
              <a:rPr lang="en-US" dirty="0" smtClean="0"/>
              <a:t>A gift tax rate of 35%</a:t>
            </a:r>
          </a:p>
          <a:p>
            <a:pPr lvl="1" algn="just"/>
            <a:r>
              <a:rPr lang="en-US" dirty="0" smtClean="0"/>
              <a:t>The ability to discount assets</a:t>
            </a:r>
          </a:p>
          <a:p>
            <a:pPr lvl="1" algn="just"/>
            <a:r>
              <a:rPr lang="en-US" dirty="0" smtClean="0"/>
              <a:t>Dynasty trusts without a rule against perpetuities</a:t>
            </a:r>
          </a:p>
          <a:p>
            <a:pPr lvl="1" algn="just"/>
            <a:r>
              <a:rPr lang="en-US" dirty="0" smtClean="0"/>
              <a:t>Grantor trusts</a:t>
            </a:r>
            <a:endParaRPr lang="en-US" dirty="0"/>
          </a:p>
        </p:txBody>
      </p:sp>
      <p:sp>
        <p:nvSpPr>
          <p:cNvPr id="3" name="Slide Number Placeholder 2"/>
          <p:cNvSpPr>
            <a:spLocks noGrp="1"/>
          </p:cNvSpPr>
          <p:nvPr>
            <p:ph type="sldNum" sz="quarter" idx="12"/>
          </p:nvPr>
        </p:nvSpPr>
        <p:spPr/>
        <p:txBody>
          <a:bodyPr/>
          <a:lstStyle/>
          <a:p>
            <a:fld id="{A76D5E12-38E7-43FF-87E4-19A0E0C29A4E}"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Insurance Idea for a SLAT</a:t>
            </a:r>
            <a:endParaRPr lang="en-US" b="1" dirty="0"/>
          </a:p>
        </p:txBody>
      </p:sp>
      <p:sp>
        <p:nvSpPr>
          <p:cNvPr id="3" name="Content Placeholder 2"/>
          <p:cNvSpPr>
            <a:spLocks noGrp="1"/>
          </p:cNvSpPr>
          <p:nvPr>
            <p:ph idx="1"/>
          </p:nvPr>
        </p:nvSpPr>
        <p:spPr/>
        <p:txBody>
          <a:bodyPr/>
          <a:lstStyle/>
          <a:p>
            <a:pPr marL="1588" indent="-1588" algn="just">
              <a:buNone/>
            </a:pPr>
            <a:endParaRPr lang="en-US" dirty="0" smtClean="0"/>
          </a:p>
          <a:p>
            <a:pPr marL="1588" indent="-1588" algn="just">
              <a:buNone/>
            </a:pPr>
            <a:endParaRPr lang="en-US" dirty="0" smtClean="0"/>
          </a:p>
          <a:p>
            <a:pPr marL="1588" indent="-1588" algn="just">
              <a:buNone/>
            </a:pPr>
            <a:r>
              <a:rPr lang="en-US" dirty="0" smtClean="0"/>
              <a:t>Because the client’s spouse loses the funds on spouse’s death, it could make sense to buy insurance on the spouse’s life in an </a:t>
            </a:r>
            <a:r>
              <a:rPr lang="en-US" dirty="0" err="1" smtClean="0"/>
              <a:t>ILIT</a:t>
            </a:r>
            <a:endParaRPr lang="en-US" dirty="0"/>
          </a:p>
        </p:txBody>
      </p:sp>
      <p:sp>
        <p:nvSpPr>
          <p:cNvPr id="4" name="Slide Number Placeholder 3"/>
          <p:cNvSpPr>
            <a:spLocks noGrp="1"/>
          </p:cNvSpPr>
          <p:nvPr>
            <p:ph type="sldNum" sz="quarter" idx="12"/>
          </p:nvPr>
        </p:nvSpPr>
        <p:spPr/>
        <p:txBody>
          <a:bodyPr/>
          <a:lstStyle/>
          <a:p>
            <a:fld id="{A76D5E12-38E7-43FF-87E4-19A0E0C29A4E}"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brandeo.com/system/files/u1/Doublemint_Gum.jpg"/>
          <p:cNvPicPr>
            <a:picLocks noChangeAspect="1" noChangeArrowheads="1"/>
          </p:cNvPicPr>
          <p:nvPr/>
        </p:nvPicPr>
        <p:blipFill>
          <a:blip r:embed="rId2" cstate="print"/>
          <a:srcRect/>
          <a:stretch>
            <a:fillRect/>
          </a:stretch>
        </p:blipFill>
        <p:spPr bwMode="auto">
          <a:xfrm>
            <a:off x="0" y="5638800"/>
            <a:ext cx="2590800" cy="1219200"/>
          </a:xfrm>
          <a:prstGeom prst="rect">
            <a:avLst/>
          </a:prstGeom>
          <a:noFill/>
        </p:spPr>
      </p:pic>
      <p:sp>
        <p:nvSpPr>
          <p:cNvPr id="2" name="Title 1"/>
          <p:cNvSpPr>
            <a:spLocks noGrp="1"/>
          </p:cNvSpPr>
          <p:nvPr>
            <p:ph type="title"/>
          </p:nvPr>
        </p:nvSpPr>
        <p:spPr>
          <a:xfrm>
            <a:off x="457200" y="0"/>
            <a:ext cx="8229600" cy="1143000"/>
          </a:xfrm>
        </p:spPr>
        <p:txBody>
          <a:bodyPr>
            <a:normAutofit/>
          </a:bodyPr>
          <a:lstStyle/>
          <a:p>
            <a:r>
              <a:rPr lang="en-US" dirty="0" smtClean="0"/>
              <a:t>6. Two </a:t>
            </a:r>
            <a:r>
              <a:rPr lang="en-US" dirty="0" err="1" smtClean="0"/>
              <a:t>SLATs</a:t>
            </a:r>
            <a:endParaRPr lang="en-US" dirty="0"/>
          </a:p>
        </p:txBody>
      </p:sp>
      <p:sp>
        <p:nvSpPr>
          <p:cNvPr id="3" name="Content Placeholder 2"/>
          <p:cNvSpPr>
            <a:spLocks noGrp="1"/>
          </p:cNvSpPr>
          <p:nvPr>
            <p:ph idx="1"/>
          </p:nvPr>
        </p:nvSpPr>
        <p:spPr>
          <a:xfrm>
            <a:off x="457200" y="1219200"/>
            <a:ext cx="8229600" cy="5105400"/>
          </a:xfrm>
        </p:spPr>
        <p:txBody>
          <a:bodyPr>
            <a:normAutofit/>
          </a:bodyPr>
          <a:lstStyle/>
          <a:p>
            <a:pPr marL="0" indent="0" algn="just">
              <a:buNone/>
            </a:pPr>
            <a:r>
              <a:rPr lang="en-US" sz="2700" dirty="0" smtClean="0"/>
              <a:t>The client and the client’s spouse could each transfer assets to an inter </a:t>
            </a:r>
            <a:r>
              <a:rPr lang="en-US" sz="2700" dirty="0" err="1" smtClean="0"/>
              <a:t>vivos</a:t>
            </a:r>
            <a:r>
              <a:rPr lang="en-US" sz="2700" dirty="0" smtClean="0"/>
              <a:t> trust for the benefit of the other spouse and the descendants</a:t>
            </a:r>
          </a:p>
        </p:txBody>
      </p:sp>
      <p:sp>
        <p:nvSpPr>
          <p:cNvPr id="4" name="Slide Number Placeholder 3"/>
          <p:cNvSpPr>
            <a:spLocks noGrp="1"/>
          </p:cNvSpPr>
          <p:nvPr>
            <p:ph type="sldNum" sz="quarter" idx="12"/>
          </p:nvPr>
        </p:nvSpPr>
        <p:spPr/>
        <p:txBody>
          <a:bodyPr/>
          <a:lstStyle/>
          <a:p>
            <a:fld id="{A76D5E12-38E7-43FF-87E4-19A0E0C29A4E}" type="slidenum">
              <a:rPr lang="en-US" smtClean="0"/>
              <a:pPr/>
              <a:t>21</a:t>
            </a:fld>
            <a:endParaRPr lang="en-US"/>
          </a:p>
        </p:txBody>
      </p:sp>
      <p:sp>
        <p:nvSpPr>
          <p:cNvPr id="5" name="Oval 4"/>
          <p:cNvSpPr/>
          <p:nvPr/>
        </p:nvSpPr>
        <p:spPr>
          <a:xfrm>
            <a:off x="1981200" y="2514600"/>
            <a:ext cx="1295400" cy="1219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John Smith</a:t>
            </a:r>
          </a:p>
        </p:txBody>
      </p:sp>
      <p:sp>
        <p:nvSpPr>
          <p:cNvPr id="6" name="Isosceles Triangle 5"/>
          <p:cNvSpPr/>
          <p:nvPr/>
        </p:nvSpPr>
        <p:spPr>
          <a:xfrm>
            <a:off x="1752600" y="4038600"/>
            <a:ext cx="1676400" cy="121920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Smith Family Trust I</a:t>
            </a:r>
          </a:p>
          <a:p>
            <a:pPr algn="ctr"/>
            <a:endParaRPr lang="en-US" dirty="0">
              <a:solidFill>
                <a:schemeClr val="tx1"/>
              </a:solidFill>
            </a:endParaRPr>
          </a:p>
        </p:txBody>
      </p:sp>
      <p:cxnSp>
        <p:nvCxnSpPr>
          <p:cNvPr id="7" name="Straight Arrow Connector 6"/>
          <p:cNvCxnSpPr/>
          <p:nvPr/>
        </p:nvCxnSpPr>
        <p:spPr>
          <a:xfrm rot="5400000">
            <a:off x="1752600" y="4038600"/>
            <a:ext cx="91519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838200" y="3505200"/>
            <a:ext cx="1447800" cy="1200329"/>
          </a:xfrm>
          <a:prstGeom prst="rect">
            <a:avLst/>
          </a:prstGeom>
          <a:noFill/>
        </p:spPr>
        <p:txBody>
          <a:bodyPr wrap="square" rtlCol="0">
            <a:spAutoFit/>
          </a:bodyPr>
          <a:lstStyle/>
          <a:p>
            <a:r>
              <a:rPr lang="en-US" dirty="0" smtClean="0"/>
              <a:t>$5 Million cash and marketable securities</a:t>
            </a:r>
            <a:endParaRPr lang="en-US" dirty="0"/>
          </a:p>
        </p:txBody>
      </p:sp>
      <p:sp>
        <p:nvSpPr>
          <p:cNvPr id="15" name="Oval 14"/>
          <p:cNvSpPr/>
          <p:nvPr/>
        </p:nvSpPr>
        <p:spPr>
          <a:xfrm>
            <a:off x="6019800" y="2514600"/>
            <a:ext cx="1295400" cy="1219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Susan</a:t>
            </a:r>
          </a:p>
          <a:p>
            <a:pPr algn="ctr"/>
            <a:r>
              <a:rPr lang="en-US" dirty="0" smtClean="0">
                <a:solidFill>
                  <a:schemeClr val="tx1"/>
                </a:solidFill>
              </a:rPr>
              <a:t>Smith</a:t>
            </a:r>
          </a:p>
        </p:txBody>
      </p:sp>
      <p:sp>
        <p:nvSpPr>
          <p:cNvPr id="16" name="Isosceles Triangle 15"/>
          <p:cNvSpPr/>
          <p:nvPr/>
        </p:nvSpPr>
        <p:spPr>
          <a:xfrm>
            <a:off x="5791200" y="4038600"/>
            <a:ext cx="1676400" cy="121920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Smith Family Trust II</a:t>
            </a:r>
          </a:p>
          <a:p>
            <a:pPr algn="ctr"/>
            <a:endParaRPr lang="en-US" dirty="0">
              <a:solidFill>
                <a:schemeClr val="tx1"/>
              </a:solidFill>
            </a:endParaRPr>
          </a:p>
        </p:txBody>
      </p:sp>
      <p:cxnSp>
        <p:nvCxnSpPr>
          <p:cNvPr id="17" name="Straight Arrow Connector 16"/>
          <p:cNvCxnSpPr/>
          <p:nvPr/>
        </p:nvCxnSpPr>
        <p:spPr>
          <a:xfrm rot="5400000">
            <a:off x="5791200" y="4038600"/>
            <a:ext cx="91519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5029200" y="3429000"/>
            <a:ext cx="1447800" cy="1200329"/>
          </a:xfrm>
          <a:prstGeom prst="rect">
            <a:avLst/>
          </a:prstGeom>
          <a:noFill/>
        </p:spPr>
        <p:txBody>
          <a:bodyPr wrap="square" rtlCol="0">
            <a:spAutoFit/>
          </a:bodyPr>
          <a:lstStyle/>
          <a:p>
            <a:r>
              <a:rPr lang="en-US" dirty="0" smtClean="0"/>
              <a:t>$5 Million cash and marketable securities</a:t>
            </a:r>
            <a:endParaRPr lang="en-US" dirty="0"/>
          </a:p>
        </p:txBody>
      </p:sp>
      <p:sp>
        <p:nvSpPr>
          <p:cNvPr id="20" name="TextBox 19"/>
          <p:cNvSpPr txBox="1"/>
          <p:nvPr/>
        </p:nvSpPr>
        <p:spPr>
          <a:xfrm>
            <a:off x="3048000" y="5380672"/>
            <a:ext cx="5334000" cy="1477328"/>
          </a:xfrm>
          <a:prstGeom prst="rect">
            <a:avLst/>
          </a:prstGeom>
          <a:noFill/>
        </p:spPr>
        <p:txBody>
          <a:bodyPr wrap="square" rtlCol="0">
            <a:spAutoFit/>
          </a:bodyPr>
          <a:lstStyle/>
          <a:p>
            <a:r>
              <a:rPr lang="en-US" dirty="0" smtClean="0"/>
              <a:t>The terms of Smith Trust I and Smith Trust II must be different from one another to avoid any reciprocal trust problems, and preferably are not created at the same time and pursuant to the same prearranged plan.  Consider using a </a:t>
            </a:r>
            <a:r>
              <a:rPr lang="en-US" dirty="0" err="1" smtClean="0"/>
              <a:t>DAPT</a:t>
            </a:r>
            <a:r>
              <a:rPr lang="en-US" dirty="0" smtClean="0"/>
              <a:t> jurisdiction, e.g., NV or AK</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err="1" smtClean="0"/>
              <a:t>SLATs</a:t>
            </a:r>
            <a:r>
              <a:rPr lang="en-US" dirty="0" smtClean="0"/>
              <a:t> as Self-Settled Asset protection Trusts?</a:t>
            </a:r>
            <a:endParaRPr lang="en-US" dirty="0"/>
          </a:p>
        </p:txBody>
      </p:sp>
      <p:sp>
        <p:nvSpPr>
          <p:cNvPr id="3" name="Content Placeholder 2"/>
          <p:cNvSpPr>
            <a:spLocks noGrp="1"/>
          </p:cNvSpPr>
          <p:nvPr>
            <p:ph idx="1"/>
          </p:nvPr>
        </p:nvSpPr>
        <p:spPr>
          <a:xfrm>
            <a:off x="457200" y="1143000"/>
            <a:ext cx="8229600" cy="4876800"/>
          </a:xfrm>
        </p:spPr>
        <p:txBody>
          <a:bodyPr>
            <a:normAutofit/>
          </a:bodyPr>
          <a:lstStyle/>
          <a:p>
            <a:pPr marL="0" indent="0" algn="just">
              <a:buNone/>
            </a:pPr>
            <a:r>
              <a:rPr lang="en-US" sz="2700" dirty="0" smtClean="0"/>
              <a:t>Can the donor give the donor’s spouse a limited power of appointment over the trust that can be exercised in favor of the donor and then have the donor’s spouse exercise this power in favor of the donor to create a trust for the donor upon donor’s spouse’s death (or during life)?</a:t>
            </a:r>
            <a:endParaRPr lang="en-US" sz="2700" dirty="0"/>
          </a:p>
        </p:txBody>
      </p:sp>
      <p:sp>
        <p:nvSpPr>
          <p:cNvPr id="4" name="Slide Number Placeholder 3"/>
          <p:cNvSpPr>
            <a:spLocks noGrp="1"/>
          </p:cNvSpPr>
          <p:nvPr>
            <p:ph type="sldNum" sz="quarter" idx="12"/>
          </p:nvPr>
        </p:nvSpPr>
        <p:spPr/>
        <p:txBody>
          <a:bodyPr/>
          <a:lstStyle/>
          <a:p>
            <a:fld id="{A76D5E12-38E7-43FF-87E4-19A0E0C29A4E}" type="slidenum">
              <a:rPr lang="en-US" smtClean="0"/>
              <a:pPr/>
              <a:t>22</a:t>
            </a:fld>
            <a:endParaRPr lang="en-US"/>
          </a:p>
        </p:txBody>
      </p:sp>
      <p:sp>
        <p:nvSpPr>
          <p:cNvPr id="5" name="Oval 4"/>
          <p:cNvSpPr/>
          <p:nvPr/>
        </p:nvSpPr>
        <p:spPr>
          <a:xfrm>
            <a:off x="762000" y="3733800"/>
            <a:ext cx="1295400" cy="1219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John Smith</a:t>
            </a:r>
          </a:p>
        </p:txBody>
      </p:sp>
      <p:sp>
        <p:nvSpPr>
          <p:cNvPr id="6" name="Isosceles Triangle 5"/>
          <p:cNvSpPr/>
          <p:nvPr/>
        </p:nvSpPr>
        <p:spPr>
          <a:xfrm>
            <a:off x="3581400" y="3657600"/>
            <a:ext cx="1524000" cy="129540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Trust A</a:t>
            </a:r>
          </a:p>
          <a:p>
            <a:pPr algn="ctr"/>
            <a:endParaRPr lang="en-US" dirty="0">
              <a:solidFill>
                <a:schemeClr val="tx1"/>
              </a:solidFill>
            </a:endParaRPr>
          </a:p>
        </p:txBody>
      </p:sp>
      <p:cxnSp>
        <p:nvCxnSpPr>
          <p:cNvPr id="7" name="Straight Arrow Connector 6"/>
          <p:cNvCxnSpPr/>
          <p:nvPr/>
        </p:nvCxnSpPr>
        <p:spPr>
          <a:xfrm>
            <a:off x="2209800" y="4419600"/>
            <a:ext cx="98980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4876800" y="4419600"/>
            <a:ext cx="98980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905000" y="4572000"/>
            <a:ext cx="1828800" cy="1477328"/>
          </a:xfrm>
          <a:prstGeom prst="rect">
            <a:avLst/>
          </a:prstGeom>
          <a:noFill/>
        </p:spPr>
        <p:txBody>
          <a:bodyPr wrap="square" rtlCol="0">
            <a:spAutoFit/>
          </a:bodyPr>
          <a:lstStyle/>
          <a:p>
            <a:r>
              <a:rPr lang="en-US" dirty="0" smtClean="0"/>
              <a:t>Fund Trust A for the benefit of John’s spouse (Susan) and descendants</a:t>
            </a:r>
            <a:endParaRPr lang="en-US" dirty="0"/>
          </a:p>
        </p:txBody>
      </p:sp>
      <p:sp>
        <p:nvSpPr>
          <p:cNvPr id="16" name="TextBox 15"/>
          <p:cNvSpPr txBox="1"/>
          <p:nvPr/>
        </p:nvSpPr>
        <p:spPr>
          <a:xfrm>
            <a:off x="5791200" y="4953000"/>
            <a:ext cx="2133600" cy="1200329"/>
          </a:xfrm>
          <a:prstGeom prst="rect">
            <a:avLst/>
          </a:prstGeom>
          <a:noFill/>
        </p:spPr>
        <p:txBody>
          <a:bodyPr wrap="square" rtlCol="0">
            <a:spAutoFit/>
          </a:bodyPr>
          <a:lstStyle/>
          <a:p>
            <a:r>
              <a:rPr lang="en-US" dirty="0" smtClean="0"/>
              <a:t>Susan appoints  assets to Trust B for the benefit of John and descendants</a:t>
            </a:r>
            <a:endParaRPr lang="en-US" dirty="0"/>
          </a:p>
        </p:txBody>
      </p:sp>
      <p:sp>
        <p:nvSpPr>
          <p:cNvPr id="17" name="TextBox 16"/>
          <p:cNvSpPr txBox="1"/>
          <p:nvPr/>
        </p:nvSpPr>
        <p:spPr>
          <a:xfrm>
            <a:off x="3505200" y="5029200"/>
            <a:ext cx="1904999" cy="1200329"/>
          </a:xfrm>
          <a:prstGeom prst="rect">
            <a:avLst/>
          </a:prstGeom>
          <a:noFill/>
        </p:spPr>
        <p:txBody>
          <a:bodyPr wrap="square" rtlCol="0">
            <a:spAutoFit/>
          </a:bodyPr>
          <a:lstStyle/>
          <a:p>
            <a:r>
              <a:rPr lang="en-US" dirty="0" smtClean="0"/>
              <a:t>Susan is given the power to appoint assets to a trust for John</a:t>
            </a:r>
            <a:endParaRPr lang="en-US" dirty="0"/>
          </a:p>
        </p:txBody>
      </p:sp>
      <p:sp>
        <p:nvSpPr>
          <p:cNvPr id="19" name="Isosceles Triangle 18"/>
          <p:cNvSpPr/>
          <p:nvPr/>
        </p:nvSpPr>
        <p:spPr>
          <a:xfrm>
            <a:off x="5867400" y="3657600"/>
            <a:ext cx="1524000" cy="129540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Trust B</a:t>
            </a:r>
          </a:p>
          <a:p>
            <a:pPr algn="ctr"/>
            <a:endParaRPr lang="en-US" dirty="0">
              <a:solidFill>
                <a:schemeClr val="tx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rmAutofit fontScale="90000"/>
          </a:bodyPr>
          <a:lstStyle/>
          <a:p>
            <a:r>
              <a:rPr lang="en-US" dirty="0" err="1" smtClean="0"/>
              <a:t>SLATs</a:t>
            </a:r>
            <a:r>
              <a:rPr lang="en-US" dirty="0" smtClean="0"/>
              <a:t> as Self-Settled Asset protection Trusts (Cont’d)</a:t>
            </a:r>
            <a:endParaRPr lang="en-US" dirty="0"/>
          </a:p>
        </p:txBody>
      </p:sp>
      <p:sp>
        <p:nvSpPr>
          <p:cNvPr id="3" name="Content Placeholder 2"/>
          <p:cNvSpPr>
            <a:spLocks noGrp="1"/>
          </p:cNvSpPr>
          <p:nvPr>
            <p:ph idx="1"/>
          </p:nvPr>
        </p:nvSpPr>
        <p:spPr>
          <a:xfrm>
            <a:off x="457200" y="1143000"/>
            <a:ext cx="8229600" cy="5334000"/>
          </a:xfrm>
        </p:spPr>
        <p:txBody>
          <a:bodyPr>
            <a:normAutofit fontScale="85000" lnSpcReduction="20000"/>
          </a:bodyPr>
          <a:lstStyle/>
          <a:p>
            <a:pPr algn="just"/>
            <a:r>
              <a:rPr lang="en-US" dirty="0" smtClean="0"/>
              <a:t>Giving Susan the power of appointment is likely acceptable, but if Susan exercises it, then the assets are likely includible in John’s estate when he dies</a:t>
            </a:r>
          </a:p>
          <a:p>
            <a:pPr algn="just"/>
            <a:r>
              <a:rPr lang="en-US" dirty="0" err="1" smtClean="0"/>
              <a:t>F.S.</a:t>
            </a:r>
            <a:r>
              <a:rPr lang="en-US" dirty="0" smtClean="0"/>
              <a:t> §736.0505(2)(3) was added to provide spendthrift protection with respect to a trust created for the benefit of the original donor upon the termination of an inter </a:t>
            </a:r>
            <a:r>
              <a:rPr lang="en-US" dirty="0" err="1" smtClean="0"/>
              <a:t>vivos</a:t>
            </a:r>
            <a:r>
              <a:rPr lang="en-US" dirty="0" smtClean="0"/>
              <a:t> </a:t>
            </a:r>
            <a:r>
              <a:rPr lang="en-US" dirty="0" err="1" smtClean="0"/>
              <a:t>QTIP</a:t>
            </a:r>
            <a:r>
              <a:rPr lang="en-US" dirty="0" smtClean="0"/>
              <a:t> trust. This protection is not available if the intervening trust is not a </a:t>
            </a:r>
            <a:r>
              <a:rPr lang="en-US" dirty="0" err="1" smtClean="0"/>
              <a:t>QTIP</a:t>
            </a:r>
            <a:r>
              <a:rPr lang="en-US" dirty="0" smtClean="0"/>
              <a:t> trust –leading to estate tax inclusion under IRC § 2042</a:t>
            </a:r>
          </a:p>
          <a:p>
            <a:pPr algn="just"/>
            <a:r>
              <a:rPr lang="en-US" dirty="0" smtClean="0"/>
              <a:t>Also, there is the possibility for inclusion under IRC §2036. Treas. Reg. §20.2036-1(c)(1)(</a:t>
            </a:r>
            <a:r>
              <a:rPr lang="en-US" dirty="0" err="1" smtClean="0"/>
              <a:t>i</a:t>
            </a:r>
            <a:r>
              <a:rPr lang="en-US" dirty="0" smtClean="0"/>
              <a:t>) – “An interest or right is treated as having been retained or reserved if at the time of the transfer there was an understanding, express or implied, that the interest or right would later be conferred.”</a:t>
            </a:r>
          </a:p>
          <a:p>
            <a:pPr algn="just"/>
            <a:endParaRPr lang="en-US" dirty="0"/>
          </a:p>
        </p:txBody>
      </p:sp>
      <p:sp>
        <p:nvSpPr>
          <p:cNvPr id="4" name="Slide Number Placeholder 3"/>
          <p:cNvSpPr>
            <a:spLocks noGrp="1"/>
          </p:cNvSpPr>
          <p:nvPr>
            <p:ph type="sldNum" sz="quarter" idx="12"/>
          </p:nvPr>
        </p:nvSpPr>
        <p:spPr/>
        <p:txBody>
          <a:bodyPr/>
          <a:lstStyle/>
          <a:p>
            <a:fld id="{A76D5E12-38E7-43FF-87E4-19A0E0C29A4E}"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7. Qualified Personal Residence Trusts</a:t>
            </a:r>
            <a:endParaRPr lang="en-US" dirty="0"/>
          </a:p>
        </p:txBody>
      </p:sp>
      <p:sp>
        <p:nvSpPr>
          <p:cNvPr id="3" name="Content Placeholder 2"/>
          <p:cNvSpPr>
            <a:spLocks noGrp="1"/>
          </p:cNvSpPr>
          <p:nvPr>
            <p:ph idx="1"/>
          </p:nvPr>
        </p:nvSpPr>
        <p:spPr/>
        <p:txBody>
          <a:bodyPr>
            <a:normAutofit/>
          </a:bodyPr>
          <a:lstStyle/>
          <a:p>
            <a:pPr marL="0" indent="0" algn="just">
              <a:buNone/>
            </a:pPr>
            <a:r>
              <a:rPr lang="en-US" dirty="0" smtClean="0"/>
              <a:t>Client transfers his or her primary or secondary residence to a </a:t>
            </a:r>
            <a:r>
              <a:rPr lang="en-US" dirty="0" err="1" smtClean="0"/>
              <a:t>QPRT</a:t>
            </a:r>
            <a:r>
              <a:rPr lang="en-US" dirty="0" smtClean="0"/>
              <a:t> (or transfers fractional interests in the residences to multiple </a:t>
            </a:r>
            <a:r>
              <a:rPr lang="en-US" dirty="0" err="1" smtClean="0"/>
              <a:t>QPRTs</a:t>
            </a:r>
            <a:r>
              <a:rPr lang="en-US" dirty="0" smtClean="0"/>
              <a:t>)</a:t>
            </a:r>
          </a:p>
        </p:txBody>
      </p:sp>
      <p:sp>
        <p:nvSpPr>
          <p:cNvPr id="4" name="Slide Number Placeholder 3"/>
          <p:cNvSpPr>
            <a:spLocks noGrp="1"/>
          </p:cNvSpPr>
          <p:nvPr>
            <p:ph type="sldNum" sz="quarter" idx="12"/>
          </p:nvPr>
        </p:nvSpPr>
        <p:spPr/>
        <p:txBody>
          <a:bodyPr/>
          <a:lstStyle/>
          <a:p>
            <a:fld id="{A76D5E12-38E7-43FF-87E4-19A0E0C29A4E}" type="slidenum">
              <a:rPr lang="en-US" smtClean="0"/>
              <a:pPr/>
              <a:t>24</a:t>
            </a:fld>
            <a:endParaRPr lang="en-US"/>
          </a:p>
        </p:txBody>
      </p:sp>
      <p:sp>
        <p:nvSpPr>
          <p:cNvPr id="7" name="Right Arrow 6"/>
          <p:cNvSpPr/>
          <p:nvPr/>
        </p:nvSpPr>
        <p:spPr>
          <a:xfrm>
            <a:off x="3581400" y="4953000"/>
            <a:ext cx="2286000" cy="484632"/>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362" name="Picture 2" descr="https://encrypted-tbn3.google.com/images?q=tbn:ANd9GcTGpOfE1AM1Gs_F7Iyh_AI-zb-Bqtux6lbwH_SwijS3FlZGrSCtFA"/>
          <p:cNvPicPr>
            <a:picLocks noChangeAspect="1" noChangeArrowheads="1"/>
          </p:cNvPicPr>
          <p:nvPr/>
        </p:nvPicPr>
        <p:blipFill>
          <a:blip r:embed="rId2" cstate="print"/>
          <a:srcRect/>
          <a:stretch>
            <a:fillRect/>
          </a:stretch>
        </p:blipFill>
        <p:spPr bwMode="auto">
          <a:xfrm>
            <a:off x="0" y="4267200"/>
            <a:ext cx="3596637" cy="2057400"/>
          </a:xfrm>
          <a:prstGeom prst="rect">
            <a:avLst/>
          </a:prstGeom>
          <a:noFill/>
        </p:spPr>
      </p:pic>
      <p:pic>
        <p:nvPicPr>
          <p:cNvPr id="15364" name="Picture 4" descr="https://encrypted-tbn0.google.com/images?q=tbn:ANd9GcTCyt6UcYEW2J9U3QeKQyiBqMFdNgKaYljtodT4Ra3ozJ9sMilI"/>
          <p:cNvPicPr>
            <a:picLocks noChangeAspect="1" noChangeArrowheads="1"/>
          </p:cNvPicPr>
          <p:nvPr/>
        </p:nvPicPr>
        <p:blipFill>
          <a:blip r:embed="rId3" cstate="print"/>
          <a:srcRect/>
          <a:stretch>
            <a:fillRect/>
          </a:stretch>
        </p:blipFill>
        <p:spPr bwMode="auto">
          <a:xfrm>
            <a:off x="5867400" y="4343400"/>
            <a:ext cx="3124200" cy="2034101"/>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229600" cy="1143000"/>
          </a:xfrm>
        </p:spPr>
        <p:txBody>
          <a:bodyPr>
            <a:normAutofit/>
          </a:bodyPr>
          <a:lstStyle/>
          <a:p>
            <a:r>
              <a:rPr lang="en-US" dirty="0" err="1" smtClean="0"/>
              <a:t>QPRTs</a:t>
            </a:r>
            <a:r>
              <a:rPr lang="en-US" dirty="0" smtClean="0"/>
              <a:t> (cont’d)</a:t>
            </a:r>
            <a:endParaRPr lang="en-US" dirty="0"/>
          </a:p>
        </p:txBody>
      </p:sp>
      <p:sp>
        <p:nvSpPr>
          <p:cNvPr id="3" name="Content Placeholder 2"/>
          <p:cNvSpPr>
            <a:spLocks noGrp="1"/>
          </p:cNvSpPr>
          <p:nvPr>
            <p:ph idx="1"/>
          </p:nvPr>
        </p:nvSpPr>
        <p:spPr>
          <a:xfrm>
            <a:off x="457200" y="914400"/>
            <a:ext cx="8229600" cy="5638800"/>
          </a:xfrm>
        </p:spPr>
        <p:txBody>
          <a:bodyPr>
            <a:normAutofit fontScale="77500" lnSpcReduction="20000"/>
          </a:bodyPr>
          <a:lstStyle/>
          <a:p>
            <a:pPr>
              <a:buNone/>
            </a:pPr>
            <a:r>
              <a:rPr lang="en-US" u="sng" dirty="0" smtClean="0"/>
              <a:t>Pros</a:t>
            </a:r>
            <a:r>
              <a:rPr lang="en-US" dirty="0" smtClean="0"/>
              <a:t>:</a:t>
            </a:r>
          </a:p>
          <a:p>
            <a:r>
              <a:rPr lang="en-US" dirty="0" err="1" smtClean="0"/>
              <a:t>QPRTs</a:t>
            </a:r>
            <a:r>
              <a:rPr lang="en-US" dirty="0" smtClean="0"/>
              <a:t> are specifically authorized under the Code and Treasury Regulations </a:t>
            </a:r>
          </a:p>
          <a:p>
            <a:r>
              <a:rPr lang="en-US" dirty="0" smtClean="0"/>
              <a:t>Retain </a:t>
            </a:r>
            <a:r>
              <a:rPr lang="en-US" dirty="0" err="1" smtClean="0"/>
              <a:t>SOH</a:t>
            </a:r>
            <a:r>
              <a:rPr lang="en-US" dirty="0" smtClean="0"/>
              <a:t> benefits during </a:t>
            </a:r>
            <a:r>
              <a:rPr lang="en-US" dirty="0" err="1" smtClean="0"/>
              <a:t>QPRT</a:t>
            </a:r>
            <a:r>
              <a:rPr lang="en-US" dirty="0" smtClean="0"/>
              <a:t> term</a:t>
            </a:r>
          </a:p>
          <a:p>
            <a:r>
              <a:rPr lang="en-US" dirty="0" smtClean="0"/>
              <a:t>Freezes the value of the transferred residence – and potential discounts for fractional gifts to multiple </a:t>
            </a:r>
            <a:r>
              <a:rPr lang="en-US" dirty="0" err="1" smtClean="0"/>
              <a:t>QPRTs</a:t>
            </a:r>
            <a:endParaRPr lang="en-US" dirty="0" smtClean="0"/>
          </a:p>
          <a:p>
            <a:pPr>
              <a:buNone/>
            </a:pPr>
            <a:r>
              <a:rPr lang="en-US" u="sng" dirty="0" smtClean="0"/>
              <a:t>Cons</a:t>
            </a:r>
            <a:r>
              <a:rPr lang="en-US" dirty="0" smtClean="0"/>
              <a:t>:</a:t>
            </a:r>
          </a:p>
          <a:p>
            <a:r>
              <a:rPr lang="en-US" dirty="0" smtClean="0"/>
              <a:t>The expiration of the </a:t>
            </a:r>
            <a:r>
              <a:rPr lang="en-US" dirty="0" err="1" smtClean="0"/>
              <a:t>QPRT</a:t>
            </a:r>
            <a:r>
              <a:rPr lang="en-US" dirty="0" smtClean="0"/>
              <a:t> term may trigger a </a:t>
            </a:r>
            <a:r>
              <a:rPr lang="en-US" dirty="0" err="1" smtClean="0"/>
              <a:t>SOH</a:t>
            </a:r>
            <a:r>
              <a:rPr lang="en-US" dirty="0" smtClean="0"/>
              <a:t> reassessment unless client enters a 99-year lease</a:t>
            </a:r>
          </a:p>
          <a:p>
            <a:r>
              <a:rPr lang="en-US" dirty="0" smtClean="0"/>
              <a:t>GST cannot be allocated until QPRT/ETIP term expires</a:t>
            </a:r>
          </a:p>
          <a:p>
            <a:r>
              <a:rPr lang="en-US" dirty="0" smtClean="0"/>
              <a:t>Complications arise when property is subject to a mortgage – documentary stamp taxes and future principal payments may be treated as gifts</a:t>
            </a:r>
          </a:p>
          <a:p>
            <a:r>
              <a:rPr lang="en-US" dirty="0" smtClean="0"/>
              <a:t>Client cannot reacquire the residence and must survive term to avoid estate inclusion</a:t>
            </a:r>
          </a:p>
        </p:txBody>
      </p:sp>
      <p:sp>
        <p:nvSpPr>
          <p:cNvPr id="4" name="Slide Number Placeholder 3"/>
          <p:cNvSpPr>
            <a:spLocks noGrp="1"/>
          </p:cNvSpPr>
          <p:nvPr>
            <p:ph type="sldNum" sz="quarter" idx="12"/>
          </p:nvPr>
        </p:nvSpPr>
        <p:spPr/>
        <p:txBody>
          <a:bodyPr/>
          <a:lstStyle/>
          <a:p>
            <a:fld id="{A76D5E12-38E7-43FF-87E4-19A0E0C29A4E}" type="slidenum">
              <a:rPr lang="en-US" smtClean="0"/>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Insurance for </a:t>
            </a:r>
            <a:r>
              <a:rPr lang="en-US" b="1" dirty="0" err="1" smtClean="0"/>
              <a:t>QPRTs</a:t>
            </a:r>
            <a:endParaRPr lang="en-US" b="1" dirty="0"/>
          </a:p>
        </p:txBody>
      </p:sp>
      <p:sp>
        <p:nvSpPr>
          <p:cNvPr id="3" name="Content Placeholder 2"/>
          <p:cNvSpPr>
            <a:spLocks noGrp="1"/>
          </p:cNvSpPr>
          <p:nvPr>
            <p:ph idx="1"/>
          </p:nvPr>
        </p:nvSpPr>
        <p:spPr>
          <a:xfrm>
            <a:off x="457200" y="1143000"/>
            <a:ext cx="8229600" cy="5105400"/>
          </a:xfrm>
        </p:spPr>
        <p:txBody>
          <a:bodyPr>
            <a:normAutofit/>
          </a:bodyPr>
          <a:lstStyle/>
          <a:p>
            <a:r>
              <a:rPr lang="en-US" dirty="0" smtClean="0"/>
              <a:t>As with a </a:t>
            </a:r>
            <a:r>
              <a:rPr lang="en-US" dirty="0" err="1" smtClean="0"/>
              <a:t>GRAT</a:t>
            </a:r>
            <a:r>
              <a:rPr lang="en-US" dirty="0" smtClean="0"/>
              <a:t>, if client fails to survive the </a:t>
            </a:r>
            <a:r>
              <a:rPr lang="en-US" dirty="0" err="1" smtClean="0"/>
              <a:t>QPRT</a:t>
            </a:r>
            <a:r>
              <a:rPr lang="en-US" dirty="0" smtClean="0"/>
              <a:t> term, the asset is included in the client’s estate for estate tax purposes</a:t>
            </a:r>
          </a:p>
          <a:p>
            <a:r>
              <a:rPr lang="en-US" dirty="0" smtClean="0"/>
              <a:t>An insurance policy can be acquired to hedge against the inclusion risk associated with a </a:t>
            </a:r>
            <a:r>
              <a:rPr lang="en-US" dirty="0" err="1" smtClean="0"/>
              <a:t>QPRT</a:t>
            </a:r>
            <a:endParaRPr lang="en-US" dirty="0" smtClean="0"/>
          </a:p>
          <a:p>
            <a:pPr lvl="1"/>
            <a:r>
              <a:rPr lang="en-US" dirty="0" smtClean="0"/>
              <a:t>Benefit equal to the projected estate tax exposure resulting from inclusion of the residence (taking into account appreciation)</a:t>
            </a:r>
          </a:p>
          <a:p>
            <a:pPr lvl="1"/>
            <a:r>
              <a:rPr lang="en-US" dirty="0" smtClean="0"/>
              <a:t>Term equal to the </a:t>
            </a:r>
            <a:r>
              <a:rPr lang="en-US" dirty="0" err="1" smtClean="0"/>
              <a:t>QPRT</a:t>
            </a:r>
            <a:r>
              <a:rPr lang="en-US" dirty="0" smtClean="0"/>
              <a:t> term</a:t>
            </a:r>
            <a:endParaRPr lang="en-US" dirty="0"/>
          </a:p>
        </p:txBody>
      </p:sp>
      <p:sp>
        <p:nvSpPr>
          <p:cNvPr id="4" name="Slide Number Placeholder 3"/>
          <p:cNvSpPr>
            <a:spLocks noGrp="1"/>
          </p:cNvSpPr>
          <p:nvPr>
            <p:ph type="sldNum" sz="quarter" idx="12"/>
          </p:nvPr>
        </p:nvSpPr>
        <p:spPr/>
        <p:txBody>
          <a:bodyPr/>
          <a:lstStyle/>
          <a:p>
            <a:fld id="{A76D5E12-38E7-43FF-87E4-19A0E0C29A4E}"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 Gift/Sell Residence to a Grantor Trust</a:t>
            </a:r>
            <a:endParaRPr lang="en-US" dirty="0"/>
          </a:p>
        </p:txBody>
      </p:sp>
      <p:sp>
        <p:nvSpPr>
          <p:cNvPr id="3" name="Content Placeholder 2"/>
          <p:cNvSpPr>
            <a:spLocks noGrp="1"/>
          </p:cNvSpPr>
          <p:nvPr>
            <p:ph idx="1"/>
          </p:nvPr>
        </p:nvSpPr>
        <p:spPr/>
        <p:txBody>
          <a:bodyPr>
            <a:normAutofit/>
          </a:bodyPr>
          <a:lstStyle/>
          <a:p>
            <a:pPr marL="0" indent="0" algn="just">
              <a:buNone/>
            </a:pPr>
            <a:r>
              <a:rPr lang="en-US" sz="3000" dirty="0" smtClean="0"/>
              <a:t>Instead of a </a:t>
            </a:r>
            <a:r>
              <a:rPr lang="en-US" sz="3000" dirty="0" err="1" smtClean="0"/>
              <a:t>QPRT</a:t>
            </a:r>
            <a:r>
              <a:rPr lang="en-US" sz="3000" dirty="0" smtClean="0"/>
              <a:t>, the residence could be gifted and/or sold to an irrevocable trust without any retained interest. Client could then lease the property for fair rental value</a:t>
            </a:r>
          </a:p>
        </p:txBody>
      </p:sp>
      <p:sp>
        <p:nvSpPr>
          <p:cNvPr id="4" name="Slide Number Placeholder 3"/>
          <p:cNvSpPr>
            <a:spLocks noGrp="1"/>
          </p:cNvSpPr>
          <p:nvPr>
            <p:ph type="sldNum" sz="quarter" idx="12"/>
          </p:nvPr>
        </p:nvSpPr>
        <p:spPr/>
        <p:txBody>
          <a:bodyPr/>
          <a:lstStyle/>
          <a:p>
            <a:fld id="{A76D5E12-38E7-43FF-87E4-19A0E0C29A4E}" type="slidenum">
              <a:rPr lang="en-US" smtClean="0"/>
              <a:pPr/>
              <a:t>27</a:t>
            </a:fld>
            <a:endParaRPr lang="en-US"/>
          </a:p>
        </p:txBody>
      </p:sp>
      <p:pic>
        <p:nvPicPr>
          <p:cNvPr id="5" name="Picture 2" descr="http://www.celebritydetective.com/pictures/scott-stapps-house-boca-raton.jpg"/>
          <p:cNvPicPr>
            <a:picLocks noChangeAspect="1" noChangeArrowheads="1"/>
          </p:cNvPicPr>
          <p:nvPr/>
        </p:nvPicPr>
        <p:blipFill>
          <a:blip r:embed="rId2" cstate="print"/>
          <a:srcRect/>
          <a:stretch>
            <a:fillRect/>
          </a:stretch>
        </p:blipFill>
        <p:spPr bwMode="auto">
          <a:xfrm>
            <a:off x="0" y="4038600"/>
            <a:ext cx="4800600" cy="2209800"/>
          </a:xfrm>
          <a:prstGeom prst="rect">
            <a:avLst/>
          </a:prstGeom>
          <a:noFill/>
        </p:spPr>
      </p:pic>
      <p:pic>
        <p:nvPicPr>
          <p:cNvPr id="6" name="Picture 8" descr="http://www.estateplanningsocal.com/images/text/living-trust-certificate.jpg"/>
          <p:cNvPicPr>
            <a:picLocks noChangeAspect="1" noChangeArrowheads="1"/>
          </p:cNvPicPr>
          <p:nvPr/>
        </p:nvPicPr>
        <p:blipFill>
          <a:blip r:embed="rId3" cstate="print"/>
          <a:srcRect/>
          <a:stretch>
            <a:fillRect/>
          </a:stretch>
        </p:blipFill>
        <p:spPr bwMode="auto">
          <a:xfrm>
            <a:off x="5705475" y="3962400"/>
            <a:ext cx="3438525" cy="2390776"/>
          </a:xfrm>
          <a:prstGeom prst="rect">
            <a:avLst/>
          </a:prstGeom>
          <a:noFill/>
        </p:spPr>
      </p:pic>
      <p:sp>
        <p:nvSpPr>
          <p:cNvPr id="7" name="Right Arrow 6"/>
          <p:cNvSpPr/>
          <p:nvPr/>
        </p:nvSpPr>
        <p:spPr>
          <a:xfrm>
            <a:off x="4114800" y="5181600"/>
            <a:ext cx="220980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smtClean="0"/>
              <a:t>Benefits of Gifting/Selling Residence to a Grantor Trust</a:t>
            </a:r>
            <a:endParaRPr lang="en-US" dirty="0"/>
          </a:p>
        </p:txBody>
      </p:sp>
      <p:sp>
        <p:nvSpPr>
          <p:cNvPr id="3" name="Content Placeholder 2"/>
          <p:cNvSpPr>
            <a:spLocks noGrp="1"/>
          </p:cNvSpPr>
          <p:nvPr>
            <p:ph idx="1"/>
          </p:nvPr>
        </p:nvSpPr>
        <p:spPr>
          <a:xfrm>
            <a:off x="457200" y="1143000"/>
            <a:ext cx="8229600" cy="5715000"/>
          </a:xfrm>
        </p:spPr>
        <p:txBody>
          <a:bodyPr>
            <a:normAutofit fontScale="85000" lnSpcReduction="20000"/>
          </a:bodyPr>
          <a:lstStyle/>
          <a:p>
            <a:r>
              <a:rPr lang="en-US" dirty="0" smtClean="0"/>
              <a:t>Lease payments further reduce the client’s estate</a:t>
            </a:r>
          </a:p>
          <a:p>
            <a:r>
              <a:rPr lang="en-US" dirty="0" smtClean="0"/>
              <a:t>Client can reacquire the residence for its full fair market value with assets having a higher tax basis – benefiting the remainder beneficiaries and terminating the lease payments if necessary</a:t>
            </a:r>
          </a:p>
          <a:p>
            <a:r>
              <a:rPr lang="en-US" dirty="0" err="1" smtClean="0"/>
              <a:t>GST</a:t>
            </a:r>
            <a:r>
              <a:rPr lang="en-US" dirty="0" smtClean="0"/>
              <a:t> tax exemption can be freely allocated to the trust</a:t>
            </a:r>
          </a:p>
          <a:p>
            <a:r>
              <a:rPr lang="en-US" dirty="0" smtClean="0"/>
              <a:t>Even if the taxpayer does not survive the note term, the residence will not be included in the taxpayer’s estate (unlike when the taxpayer dies during the </a:t>
            </a:r>
            <a:r>
              <a:rPr lang="en-US" dirty="0" err="1" smtClean="0"/>
              <a:t>QPRT</a:t>
            </a:r>
            <a:r>
              <a:rPr lang="en-US" dirty="0" smtClean="0"/>
              <a:t> term)</a:t>
            </a:r>
          </a:p>
          <a:p>
            <a:r>
              <a:rPr lang="en-US" dirty="0" smtClean="0"/>
              <a:t>If property is sold to the trust for a Note, the </a:t>
            </a:r>
            <a:r>
              <a:rPr lang="en-US" dirty="0" err="1" smtClean="0"/>
              <a:t>AFR</a:t>
            </a:r>
            <a:r>
              <a:rPr lang="en-US" dirty="0" smtClean="0"/>
              <a:t> rates are used instead of the Section 7520 Rate</a:t>
            </a:r>
          </a:p>
          <a:p>
            <a:r>
              <a:rPr lang="en-US" dirty="0" smtClean="0"/>
              <a:t>No limit on the number or types of residences one can sell</a:t>
            </a:r>
          </a:p>
          <a:p>
            <a:r>
              <a:rPr lang="en-US" dirty="0" smtClean="0"/>
              <a:t>Property does not have to be a residence</a:t>
            </a:r>
          </a:p>
          <a:p>
            <a:endParaRPr lang="en-US" u="sng" dirty="0"/>
          </a:p>
        </p:txBody>
      </p:sp>
      <p:sp>
        <p:nvSpPr>
          <p:cNvPr id="4" name="Slide Number Placeholder 3"/>
          <p:cNvSpPr>
            <a:spLocks noGrp="1"/>
          </p:cNvSpPr>
          <p:nvPr>
            <p:ph type="sldNum" sz="quarter" idx="12"/>
          </p:nvPr>
        </p:nvSpPr>
        <p:spPr/>
        <p:txBody>
          <a:bodyPr/>
          <a:lstStyle/>
          <a:p>
            <a:fld id="{A76D5E12-38E7-43FF-87E4-19A0E0C29A4E}"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dirty="0" smtClean="0"/>
              <a:t>Drawbacks of Gifting/Selling Residence to a Grantor Trust</a:t>
            </a:r>
            <a:endParaRPr lang="en-US" dirty="0"/>
          </a:p>
        </p:txBody>
      </p:sp>
      <p:sp>
        <p:nvSpPr>
          <p:cNvPr id="3" name="Content Placeholder 2"/>
          <p:cNvSpPr>
            <a:spLocks noGrp="1"/>
          </p:cNvSpPr>
          <p:nvPr>
            <p:ph idx="1"/>
          </p:nvPr>
        </p:nvSpPr>
        <p:spPr>
          <a:xfrm>
            <a:off x="457200" y="1600200"/>
            <a:ext cx="8229600" cy="4724400"/>
          </a:xfrm>
        </p:spPr>
        <p:txBody>
          <a:bodyPr>
            <a:normAutofit fontScale="92500" lnSpcReduction="20000"/>
          </a:bodyPr>
          <a:lstStyle/>
          <a:p>
            <a:r>
              <a:rPr lang="en-US" dirty="0" smtClean="0"/>
              <a:t>Selling a residence to a grantor trust is not specifically sanctioned under the Code or Treasury Regulations</a:t>
            </a:r>
          </a:p>
          <a:p>
            <a:r>
              <a:rPr lang="en-US" dirty="0" smtClean="0"/>
              <a:t>Potential unwanted gift tax exposure if the residence is revalued. Defined value formula clauses may help to minimize this exposure if respected.  See </a:t>
            </a:r>
            <a:r>
              <a:rPr lang="en-US" i="1" dirty="0" smtClean="0"/>
              <a:t>McCord v. </a:t>
            </a:r>
            <a:r>
              <a:rPr lang="en-US" i="1" dirty="0" err="1" smtClean="0"/>
              <a:t>Comm’r</a:t>
            </a:r>
            <a:r>
              <a:rPr lang="en-US" i="1" dirty="0" smtClean="0"/>
              <a:t>.</a:t>
            </a:r>
            <a:r>
              <a:rPr lang="en-US" dirty="0" smtClean="0"/>
              <a:t>, 461 F.3d 614 (5th Cir. 2006), </a:t>
            </a:r>
            <a:r>
              <a:rPr lang="en-US" dirty="0" err="1" smtClean="0"/>
              <a:t>rev’g</a:t>
            </a:r>
            <a:r>
              <a:rPr lang="en-US" dirty="0" smtClean="0"/>
              <a:t>, 120 </a:t>
            </a:r>
            <a:r>
              <a:rPr lang="en-US" dirty="0" err="1" smtClean="0"/>
              <a:t>T.C.</a:t>
            </a:r>
            <a:r>
              <a:rPr lang="en-US" dirty="0" smtClean="0"/>
              <a:t> 358 (2003); </a:t>
            </a:r>
            <a:r>
              <a:rPr lang="en-US" i="1" dirty="0" smtClean="0"/>
              <a:t>Christiansen v. </a:t>
            </a:r>
            <a:r>
              <a:rPr lang="en-US" i="1" dirty="0" err="1" smtClean="0"/>
              <a:t>Comm’r</a:t>
            </a:r>
            <a:r>
              <a:rPr lang="en-US" i="1" dirty="0" smtClean="0"/>
              <a:t>.</a:t>
            </a:r>
            <a:r>
              <a:rPr lang="en-US" dirty="0" smtClean="0"/>
              <a:t>, 104 </a:t>
            </a:r>
            <a:r>
              <a:rPr lang="en-US" dirty="0" err="1" smtClean="0"/>
              <a:t>AFTR</a:t>
            </a:r>
            <a:r>
              <a:rPr lang="en-US" dirty="0" smtClean="0"/>
              <a:t> 2d 2009-7352 (8</a:t>
            </a:r>
            <a:r>
              <a:rPr lang="en-US" baseline="30000" dirty="0" smtClean="0"/>
              <a:t>th</a:t>
            </a:r>
            <a:r>
              <a:rPr lang="en-US" dirty="0" smtClean="0"/>
              <a:t> Cir. 2009), </a:t>
            </a:r>
            <a:r>
              <a:rPr lang="en-US" dirty="0" err="1" smtClean="0"/>
              <a:t>rev’g</a:t>
            </a:r>
            <a:r>
              <a:rPr lang="en-US" dirty="0" smtClean="0"/>
              <a:t> 130 </a:t>
            </a:r>
            <a:r>
              <a:rPr lang="en-US" dirty="0" err="1" smtClean="0"/>
              <a:t>T.C.</a:t>
            </a:r>
            <a:r>
              <a:rPr lang="en-US" dirty="0" smtClean="0"/>
              <a:t> 1 (2008); </a:t>
            </a:r>
            <a:r>
              <a:rPr lang="en-US" i="1" dirty="0" err="1" smtClean="0"/>
              <a:t>Petter</a:t>
            </a:r>
            <a:r>
              <a:rPr lang="en-US" i="1" dirty="0" smtClean="0"/>
              <a:t> v. </a:t>
            </a:r>
            <a:r>
              <a:rPr lang="en-US" i="1" dirty="0" err="1" smtClean="0"/>
              <a:t>Comm’r</a:t>
            </a:r>
            <a:r>
              <a:rPr lang="en-US" i="1" dirty="0" smtClean="0"/>
              <a:t>.</a:t>
            </a:r>
            <a:r>
              <a:rPr lang="en-US" dirty="0" smtClean="0"/>
              <a:t>, </a:t>
            </a:r>
            <a:r>
              <a:rPr lang="en-US" dirty="0" err="1" smtClean="0"/>
              <a:t>T.C.</a:t>
            </a:r>
            <a:r>
              <a:rPr lang="en-US" dirty="0" smtClean="0"/>
              <a:t> Memo. 2009-280; and </a:t>
            </a:r>
            <a:r>
              <a:rPr lang="en-US" i="1" dirty="0" smtClean="0"/>
              <a:t>Hendrix v. </a:t>
            </a:r>
            <a:r>
              <a:rPr lang="en-US" i="1" dirty="0" err="1" smtClean="0"/>
              <a:t>Comm’r</a:t>
            </a:r>
            <a:r>
              <a:rPr lang="en-US" dirty="0" smtClean="0"/>
              <a:t>, </a:t>
            </a:r>
            <a:r>
              <a:rPr lang="en-US" dirty="0" err="1" smtClean="0"/>
              <a:t>T.C.</a:t>
            </a:r>
            <a:r>
              <a:rPr lang="en-US" dirty="0" smtClean="0"/>
              <a:t> Memo 2011-133</a:t>
            </a:r>
            <a:endParaRPr lang="en-US" i="1" dirty="0" smtClean="0"/>
          </a:p>
        </p:txBody>
      </p:sp>
      <p:sp>
        <p:nvSpPr>
          <p:cNvPr id="4" name="Slide Number Placeholder 3"/>
          <p:cNvSpPr>
            <a:spLocks noGrp="1"/>
          </p:cNvSpPr>
          <p:nvPr>
            <p:ph type="sldNum" sz="quarter" idx="12"/>
          </p:nvPr>
        </p:nvSpPr>
        <p:spPr/>
        <p:txBody>
          <a:bodyPr/>
          <a:lstStyle/>
          <a:p>
            <a:fld id="{A76D5E12-38E7-43FF-87E4-19A0E0C29A4E}"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143000"/>
          </a:xfrm>
        </p:spPr>
        <p:txBody>
          <a:bodyPr/>
          <a:lstStyle/>
          <a:p>
            <a:r>
              <a:rPr lang="en-US" dirty="0" smtClean="0"/>
              <a:t>Change is Coming</a:t>
            </a:r>
            <a:endParaRPr lang="en-US" dirty="0"/>
          </a:p>
        </p:txBody>
      </p:sp>
      <p:sp>
        <p:nvSpPr>
          <p:cNvPr id="5" name="Content Placeholder 4"/>
          <p:cNvSpPr>
            <a:spLocks noGrp="1"/>
          </p:cNvSpPr>
          <p:nvPr>
            <p:ph idx="1"/>
          </p:nvPr>
        </p:nvSpPr>
        <p:spPr>
          <a:xfrm>
            <a:off x="457200" y="1066800"/>
            <a:ext cx="8229600" cy="5334000"/>
          </a:xfrm>
        </p:spPr>
        <p:txBody>
          <a:bodyPr>
            <a:normAutofit fontScale="92500" lnSpcReduction="20000"/>
          </a:bodyPr>
          <a:lstStyle/>
          <a:p>
            <a:pPr algn="just"/>
            <a:r>
              <a:rPr lang="en-US" dirty="0" smtClean="0"/>
              <a:t>On January 1, 2013, the Tax Relief, Unemployment Insurance Authorization, and Job Creation Act of 2010 will expire, resulting in:</a:t>
            </a:r>
          </a:p>
          <a:p>
            <a:pPr lvl="1" algn="just"/>
            <a:r>
              <a:rPr lang="en-US" dirty="0" smtClean="0"/>
              <a:t>Approx $1 million gift/estate/GST tax exemption; and</a:t>
            </a:r>
          </a:p>
          <a:p>
            <a:pPr lvl="1" algn="just"/>
            <a:r>
              <a:rPr lang="en-US" dirty="0" smtClean="0"/>
              <a:t>A top gift and estate tax rate of 55%</a:t>
            </a:r>
          </a:p>
          <a:p>
            <a:pPr algn="just"/>
            <a:r>
              <a:rPr lang="en-US" dirty="0" smtClean="0"/>
              <a:t>The Administration’s Revenue Proposals for 2013 include:</a:t>
            </a:r>
          </a:p>
          <a:p>
            <a:pPr lvl="1" algn="just"/>
            <a:r>
              <a:rPr lang="en-US" dirty="0" smtClean="0"/>
              <a:t>The Elimination of Grantor Trusts for estate planning</a:t>
            </a:r>
          </a:p>
          <a:p>
            <a:pPr lvl="1" algn="just"/>
            <a:r>
              <a:rPr lang="en-US" dirty="0" smtClean="0"/>
              <a:t>The Elimination of Valuation Discounting for most assets</a:t>
            </a:r>
          </a:p>
          <a:p>
            <a:pPr lvl="1" algn="just"/>
            <a:r>
              <a:rPr lang="en-US" dirty="0" smtClean="0"/>
              <a:t>A minimum 10-year term for </a:t>
            </a:r>
            <a:r>
              <a:rPr lang="en-US" dirty="0" err="1" smtClean="0"/>
              <a:t>GRATs</a:t>
            </a:r>
            <a:r>
              <a:rPr lang="en-US" dirty="0" smtClean="0"/>
              <a:t> and a maximum term</a:t>
            </a:r>
          </a:p>
          <a:p>
            <a:pPr lvl="1" algn="just"/>
            <a:r>
              <a:rPr lang="en-US" dirty="0" smtClean="0"/>
              <a:t>An Expiration Date on </a:t>
            </a:r>
            <a:r>
              <a:rPr lang="en-US" dirty="0" err="1" smtClean="0"/>
              <a:t>GST</a:t>
            </a:r>
            <a:r>
              <a:rPr lang="en-US" dirty="0" smtClean="0"/>
              <a:t> Exemption – 90 years</a:t>
            </a:r>
          </a:p>
          <a:p>
            <a:pPr lvl="1"/>
            <a:endParaRPr lang="en-US" dirty="0"/>
          </a:p>
        </p:txBody>
      </p:sp>
      <p:sp>
        <p:nvSpPr>
          <p:cNvPr id="3" name="Slide Number Placeholder 2"/>
          <p:cNvSpPr>
            <a:spLocks noGrp="1"/>
          </p:cNvSpPr>
          <p:nvPr>
            <p:ph type="sldNum" sz="quarter" idx="12"/>
          </p:nvPr>
        </p:nvSpPr>
        <p:spPr/>
        <p:txBody>
          <a:bodyPr/>
          <a:lstStyle/>
          <a:p>
            <a:fld id="{A76D5E12-38E7-43FF-87E4-19A0E0C29A4E}"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smtClean="0"/>
              <a:t>Drawbacks of Gifting/Selling Residence to a Grantor Trust (cont’d)</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r>
              <a:rPr lang="en-US" dirty="0" smtClean="0"/>
              <a:t>The Grantor Trust will have a basis in the asset equal to the grantor's basis at the time of the transfer</a:t>
            </a:r>
          </a:p>
          <a:p>
            <a:r>
              <a:rPr lang="en-US" dirty="0" smtClean="0"/>
              <a:t>Possible stamp taxes owing – if the property is sold to the trust then on the consideration received, or if the property is encumbered then on the amount of debt outstanding</a:t>
            </a:r>
          </a:p>
          <a:p>
            <a:r>
              <a:rPr lang="en-US" dirty="0" smtClean="0"/>
              <a:t>May trigger a SOH reassessment of the property</a:t>
            </a:r>
          </a:p>
        </p:txBody>
      </p:sp>
      <p:sp>
        <p:nvSpPr>
          <p:cNvPr id="4" name="Slide Number Placeholder 3"/>
          <p:cNvSpPr>
            <a:spLocks noGrp="1"/>
          </p:cNvSpPr>
          <p:nvPr>
            <p:ph type="sldNum" sz="quarter" idx="12"/>
          </p:nvPr>
        </p:nvSpPr>
        <p:spPr/>
        <p:txBody>
          <a:bodyPr/>
          <a:lstStyle/>
          <a:p>
            <a:fld id="{A76D5E12-38E7-43FF-87E4-19A0E0C29A4E}"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Insurance Idea When Selling Residence to a Grantor Trust</a:t>
            </a:r>
            <a:endParaRPr lang="en-US" b="1" dirty="0"/>
          </a:p>
        </p:txBody>
      </p:sp>
      <p:sp>
        <p:nvSpPr>
          <p:cNvPr id="3" name="Content Placeholder 2"/>
          <p:cNvSpPr>
            <a:spLocks noGrp="1"/>
          </p:cNvSpPr>
          <p:nvPr>
            <p:ph idx="1"/>
          </p:nvPr>
        </p:nvSpPr>
        <p:spPr/>
        <p:txBody>
          <a:bodyPr>
            <a:normAutofit lnSpcReduction="10000"/>
          </a:bodyPr>
          <a:lstStyle/>
          <a:p>
            <a:pPr algn="just"/>
            <a:r>
              <a:rPr lang="en-US" dirty="0" smtClean="0"/>
              <a:t>If the client sells his or her residence to a Grantor Trust in exchange for a promissory note, the note will be included in the client’s estate if he or she dies while the note is outstanding</a:t>
            </a:r>
          </a:p>
          <a:p>
            <a:pPr algn="just"/>
            <a:r>
              <a:rPr lang="en-US" dirty="0" smtClean="0"/>
              <a:t>Possible Solution – Use the rent payments to buy life insurance in the Grantor Trust to offset the amount of estate tax to be incurred if the note is included in the client’s estate</a:t>
            </a:r>
          </a:p>
          <a:p>
            <a:endParaRPr lang="en-US" dirty="0"/>
          </a:p>
        </p:txBody>
      </p:sp>
      <p:sp>
        <p:nvSpPr>
          <p:cNvPr id="4" name="Slide Number Placeholder 3"/>
          <p:cNvSpPr>
            <a:spLocks noGrp="1"/>
          </p:cNvSpPr>
          <p:nvPr>
            <p:ph type="sldNum" sz="quarter" idx="12"/>
          </p:nvPr>
        </p:nvSpPr>
        <p:spPr/>
        <p:txBody>
          <a:bodyPr/>
          <a:lstStyle/>
          <a:p>
            <a:fld id="{A76D5E12-38E7-43FF-87E4-19A0E0C29A4E}"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Insurance for </a:t>
            </a:r>
            <a:r>
              <a:rPr lang="en-US" dirty="0" err="1" smtClean="0"/>
              <a:t>IDGTs</a:t>
            </a:r>
            <a:endParaRPr lang="en-US" dirty="0"/>
          </a:p>
        </p:txBody>
      </p:sp>
      <p:sp>
        <p:nvSpPr>
          <p:cNvPr id="3" name="Content Placeholder 2"/>
          <p:cNvSpPr>
            <a:spLocks noGrp="1"/>
          </p:cNvSpPr>
          <p:nvPr>
            <p:ph idx="1"/>
          </p:nvPr>
        </p:nvSpPr>
        <p:spPr>
          <a:xfrm>
            <a:off x="457200" y="1295400"/>
            <a:ext cx="8229600" cy="5029200"/>
          </a:xfrm>
        </p:spPr>
        <p:txBody>
          <a:bodyPr>
            <a:normAutofit/>
          </a:bodyPr>
          <a:lstStyle/>
          <a:p>
            <a:pPr algn="just"/>
            <a:r>
              <a:rPr lang="en-US" dirty="0" smtClean="0"/>
              <a:t>Whenever assets are discounted in connection with a transfer, there is the risk that the IRS will successfully challenge the discount, resulting in an increase gift tax owing</a:t>
            </a:r>
          </a:p>
          <a:p>
            <a:pPr algn="just"/>
            <a:r>
              <a:rPr lang="en-US" dirty="0" smtClean="0"/>
              <a:t>Taxpayer could acquire a life insurance policy to hedge against this risk</a:t>
            </a:r>
          </a:p>
          <a:p>
            <a:pPr lvl="1" algn="just"/>
            <a:r>
              <a:rPr lang="en-US" dirty="0" smtClean="0"/>
              <a:t>Term should be equal to the statute of limitations (3-6 years from the date the gift tax return is filed)</a:t>
            </a:r>
          </a:p>
          <a:p>
            <a:pPr lvl="1" algn="just"/>
            <a:r>
              <a:rPr lang="en-US" dirty="0" smtClean="0"/>
              <a:t>Benefit should equal potential gift tax exposure</a:t>
            </a:r>
            <a:endParaRPr lang="en-US" dirty="0"/>
          </a:p>
        </p:txBody>
      </p:sp>
      <p:sp>
        <p:nvSpPr>
          <p:cNvPr id="4" name="Slide Number Placeholder 3"/>
          <p:cNvSpPr>
            <a:spLocks noGrp="1"/>
          </p:cNvSpPr>
          <p:nvPr>
            <p:ph type="sldNum" sz="quarter" idx="12"/>
          </p:nvPr>
        </p:nvSpPr>
        <p:spPr/>
        <p:txBody>
          <a:bodyPr/>
          <a:lstStyle/>
          <a:p>
            <a:fld id="{A76D5E12-38E7-43FF-87E4-19A0E0C29A4E}"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smtClean="0"/>
              <a:t>9. Charitable Lead Trust with a Taxable Remainder</a:t>
            </a:r>
            <a:endParaRPr lang="en-US" dirty="0"/>
          </a:p>
        </p:txBody>
      </p:sp>
      <p:sp>
        <p:nvSpPr>
          <p:cNvPr id="3" name="Content Placeholder 2"/>
          <p:cNvSpPr>
            <a:spLocks noGrp="1"/>
          </p:cNvSpPr>
          <p:nvPr>
            <p:ph idx="1"/>
          </p:nvPr>
        </p:nvSpPr>
        <p:spPr>
          <a:xfrm>
            <a:off x="457200" y="1295400"/>
            <a:ext cx="8229600" cy="5181600"/>
          </a:xfrm>
        </p:spPr>
        <p:txBody>
          <a:bodyPr>
            <a:normAutofit/>
          </a:bodyPr>
          <a:lstStyle/>
          <a:p>
            <a:pPr marL="0" indent="0" algn="just">
              <a:buNone/>
            </a:pPr>
            <a:r>
              <a:rPr lang="en-US" sz="2500" dirty="0" smtClean="0"/>
              <a:t>The structure of the trust is effectively the same as with the GRAT except the annuitant during the initial term is a charitable organization – possibly a private foundation (wall off client) or a DAF at your local community foundation</a:t>
            </a:r>
            <a:endParaRPr lang="en-US" sz="2500" dirty="0"/>
          </a:p>
        </p:txBody>
      </p:sp>
      <p:sp>
        <p:nvSpPr>
          <p:cNvPr id="4" name="Slide Number Placeholder 3"/>
          <p:cNvSpPr>
            <a:spLocks noGrp="1"/>
          </p:cNvSpPr>
          <p:nvPr>
            <p:ph type="sldNum" sz="quarter" idx="12"/>
          </p:nvPr>
        </p:nvSpPr>
        <p:spPr/>
        <p:txBody>
          <a:bodyPr/>
          <a:lstStyle/>
          <a:p>
            <a:fld id="{A76D5E12-38E7-43FF-87E4-19A0E0C29A4E}" type="slidenum">
              <a:rPr lang="en-US" smtClean="0"/>
              <a:pPr/>
              <a:t>33</a:t>
            </a:fld>
            <a:endParaRPr lang="en-US"/>
          </a:p>
        </p:txBody>
      </p:sp>
      <p:sp>
        <p:nvSpPr>
          <p:cNvPr id="5" name="Oval 4"/>
          <p:cNvSpPr/>
          <p:nvPr/>
        </p:nvSpPr>
        <p:spPr>
          <a:xfrm>
            <a:off x="152400" y="3276600"/>
            <a:ext cx="1295400" cy="1219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John Smith</a:t>
            </a:r>
          </a:p>
          <a:p>
            <a:pPr algn="ctr"/>
            <a:r>
              <a:rPr lang="en-US" dirty="0" smtClean="0">
                <a:solidFill>
                  <a:schemeClr val="tx1"/>
                </a:solidFill>
              </a:rPr>
              <a:t>Age: 60</a:t>
            </a:r>
            <a:endParaRPr lang="en-US" dirty="0">
              <a:solidFill>
                <a:schemeClr val="tx1"/>
              </a:solidFill>
            </a:endParaRPr>
          </a:p>
        </p:txBody>
      </p:sp>
      <p:sp>
        <p:nvSpPr>
          <p:cNvPr id="6" name="Isosceles Triangle 5"/>
          <p:cNvSpPr/>
          <p:nvPr/>
        </p:nvSpPr>
        <p:spPr>
          <a:xfrm>
            <a:off x="3581400" y="3276600"/>
            <a:ext cx="1524000" cy="121920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John Smith </a:t>
            </a:r>
            <a:r>
              <a:rPr lang="en-US" dirty="0" err="1" smtClean="0">
                <a:solidFill>
                  <a:schemeClr val="tx1"/>
                </a:solidFill>
              </a:rPr>
              <a:t>CLAT</a:t>
            </a:r>
            <a:endParaRPr lang="en-US" dirty="0" smtClean="0">
              <a:solidFill>
                <a:schemeClr val="tx1"/>
              </a:solidFill>
            </a:endParaRPr>
          </a:p>
          <a:p>
            <a:pPr algn="ctr"/>
            <a:endParaRPr lang="en-US" dirty="0">
              <a:solidFill>
                <a:schemeClr val="tx1"/>
              </a:solidFill>
            </a:endParaRPr>
          </a:p>
        </p:txBody>
      </p:sp>
      <p:cxnSp>
        <p:nvCxnSpPr>
          <p:cNvPr id="7" name="Straight Arrow Connector 6"/>
          <p:cNvCxnSpPr/>
          <p:nvPr/>
        </p:nvCxnSpPr>
        <p:spPr>
          <a:xfrm>
            <a:off x="1524000" y="3886200"/>
            <a:ext cx="2286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4724400"/>
            <a:ext cx="3505200" cy="1754326"/>
          </a:xfrm>
          <a:prstGeom prst="rect">
            <a:avLst/>
          </a:prstGeom>
          <a:noFill/>
        </p:spPr>
        <p:txBody>
          <a:bodyPr wrap="square" rtlCol="0">
            <a:spAutoFit/>
          </a:bodyPr>
          <a:lstStyle/>
          <a:p>
            <a:r>
              <a:rPr lang="en-US" dirty="0" smtClean="0"/>
              <a:t>John transfers $10 million to a CLAT in April 2012 using the (7520 rate for April-1.4%) and creates a 15 year annuity interest  of $370,000 – charitable gift is approximately $5 million</a:t>
            </a:r>
            <a:endParaRPr lang="en-US" dirty="0"/>
          </a:p>
        </p:txBody>
      </p:sp>
      <p:sp>
        <p:nvSpPr>
          <p:cNvPr id="10" name="TextBox 9"/>
          <p:cNvSpPr txBox="1"/>
          <p:nvPr/>
        </p:nvSpPr>
        <p:spPr>
          <a:xfrm>
            <a:off x="4648200" y="3124200"/>
            <a:ext cx="1295400" cy="646331"/>
          </a:xfrm>
          <a:prstGeom prst="rect">
            <a:avLst/>
          </a:prstGeom>
          <a:noFill/>
        </p:spPr>
        <p:txBody>
          <a:bodyPr wrap="square" rtlCol="0">
            <a:spAutoFit/>
          </a:bodyPr>
          <a:lstStyle/>
          <a:p>
            <a:r>
              <a:rPr lang="en-US" dirty="0" smtClean="0"/>
              <a:t>15 year annuity</a:t>
            </a:r>
            <a:endParaRPr lang="en-US" dirty="0"/>
          </a:p>
        </p:txBody>
      </p:sp>
      <p:sp>
        <p:nvSpPr>
          <p:cNvPr id="11" name="TextBox 10"/>
          <p:cNvSpPr txBox="1"/>
          <p:nvPr/>
        </p:nvSpPr>
        <p:spPr>
          <a:xfrm>
            <a:off x="3581400" y="5380672"/>
            <a:ext cx="5562600" cy="1477328"/>
          </a:xfrm>
          <a:prstGeom prst="rect">
            <a:avLst/>
          </a:prstGeom>
          <a:noFill/>
        </p:spPr>
        <p:txBody>
          <a:bodyPr wrap="square" rtlCol="0">
            <a:spAutoFit/>
          </a:bodyPr>
          <a:lstStyle/>
          <a:p>
            <a:r>
              <a:rPr lang="en-US" dirty="0" smtClean="0"/>
              <a:t>Assuming  5% growth, the amount remaining at the end of the annuity term – the amount passing to or for the benefit of John’s children and descendants is approximately $12.8 million. These results can be further enhanced with discountable assets</a:t>
            </a:r>
            <a:endParaRPr lang="en-US" dirty="0"/>
          </a:p>
        </p:txBody>
      </p:sp>
      <p:cxnSp>
        <p:nvCxnSpPr>
          <p:cNvPr id="13" name="Straight Arrow Connector 12"/>
          <p:cNvCxnSpPr/>
          <p:nvPr/>
        </p:nvCxnSpPr>
        <p:spPr>
          <a:xfrm flipV="1">
            <a:off x="4495800" y="3352800"/>
            <a:ext cx="13716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6019800" y="3124200"/>
            <a:ext cx="2514600" cy="53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Donor Advised Fund at Community Foundation</a:t>
            </a:r>
            <a:endParaRPr lang="en-US" dirty="0">
              <a:solidFill>
                <a:schemeClr val="tx1"/>
              </a:solidFill>
            </a:endParaRPr>
          </a:p>
        </p:txBody>
      </p:sp>
      <p:cxnSp>
        <p:nvCxnSpPr>
          <p:cNvPr id="20" name="Straight Arrow Connector 19"/>
          <p:cNvCxnSpPr/>
          <p:nvPr/>
        </p:nvCxnSpPr>
        <p:spPr>
          <a:xfrm>
            <a:off x="5105400" y="4495800"/>
            <a:ext cx="11430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Isosceles Triangle 22"/>
          <p:cNvSpPr/>
          <p:nvPr/>
        </p:nvSpPr>
        <p:spPr>
          <a:xfrm>
            <a:off x="5867400" y="3886200"/>
            <a:ext cx="1905000" cy="144780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Trusts for </a:t>
            </a:r>
            <a:r>
              <a:rPr lang="en-US" dirty="0" err="1" smtClean="0">
                <a:solidFill>
                  <a:schemeClr val="tx1"/>
                </a:solidFill>
              </a:rPr>
              <a:t>Bene-ficiaries</a:t>
            </a:r>
            <a:endParaRPr lang="en-US" dirty="0" smtClean="0">
              <a:solidFill>
                <a:schemeClr val="tx1"/>
              </a:solidFill>
            </a:endParaRPr>
          </a:p>
          <a:p>
            <a:pPr algn="ctr"/>
            <a:endParaRPr lang="en-US" dirty="0">
              <a:solidFill>
                <a:schemeClr val="tx1"/>
              </a:solidFill>
            </a:endParaRPr>
          </a:p>
        </p:txBody>
      </p:sp>
      <p:sp>
        <p:nvSpPr>
          <p:cNvPr id="27" name="TextBox 26"/>
          <p:cNvSpPr txBox="1"/>
          <p:nvPr/>
        </p:nvSpPr>
        <p:spPr>
          <a:xfrm>
            <a:off x="5105400" y="4191000"/>
            <a:ext cx="1295400" cy="369332"/>
          </a:xfrm>
          <a:prstGeom prst="rect">
            <a:avLst/>
          </a:prstGeom>
          <a:noFill/>
        </p:spPr>
        <p:txBody>
          <a:bodyPr wrap="square" rtlCol="0">
            <a:spAutoFit/>
          </a:bodyPr>
          <a:lstStyle/>
          <a:p>
            <a:r>
              <a:rPr lang="en-US" dirty="0" smtClean="0"/>
              <a:t>Remainder</a:t>
            </a:r>
            <a:endParaRPr lang="en-US" dirty="0"/>
          </a:p>
        </p:txBody>
      </p:sp>
      <p:sp>
        <p:nvSpPr>
          <p:cNvPr id="31" name="TextBox 30"/>
          <p:cNvSpPr txBox="1"/>
          <p:nvPr/>
        </p:nvSpPr>
        <p:spPr>
          <a:xfrm>
            <a:off x="1600200" y="3505200"/>
            <a:ext cx="2057400" cy="923330"/>
          </a:xfrm>
          <a:prstGeom prst="rect">
            <a:avLst/>
          </a:prstGeom>
          <a:noFill/>
        </p:spPr>
        <p:txBody>
          <a:bodyPr wrap="square" rtlCol="0">
            <a:spAutoFit/>
          </a:bodyPr>
          <a:lstStyle/>
          <a:p>
            <a:r>
              <a:rPr lang="en-US" dirty="0" smtClean="0"/>
              <a:t>$10 million in cash and marketable securities</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https://encrypted-tbn2.google.com/images?q=tbn:ANd9GcQBfaSODH0c92R0U6a6uOIMWLzGnha3tgkX5mlFmP4msQb17_MdXw"/>
          <p:cNvPicPr>
            <a:picLocks noChangeAspect="1" noChangeArrowheads="1"/>
          </p:cNvPicPr>
          <p:nvPr/>
        </p:nvPicPr>
        <p:blipFill>
          <a:blip r:embed="rId2" cstate="print"/>
          <a:srcRect/>
          <a:stretch>
            <a:fillRect/>
          </a:stretch>
        </p:blipFill>
        <p:spPr bwMode="auto">
          <a:xfrm>
            <a:off x="7258050" y="4648200"/>
            <a:ext cx="1885950" cy="2419351"/>
          </a:xfrm>
          <a:prstGeom prst="rect">
            <a:avLst/>
          </a:prstGeom>
          <a:noFill/>
        </p:spPr>
      </p:pic>
      <p:sp>
        <p:nvSpPr>
          <p:cNvPr id="2" name="Title 1"/>
          <p:cNvSpPr>
            <a:spLocks noGrp="1"/>
          </p:cNvSpPr>
          <p:nvPr>
            <p:ph type="title"/>
          </p:nvPr>
        </p:nvSpPr>
        <p:spPr>
          <a:xfrm>
            <a:off x="457200" y="0"/>
            <a:ext cx="8229600" cy="1143000"/>
          </a:xfrm>
        </p:spPr>
        <p:txBody>
          <a:bodyPr>
            <a:normAutofit fontScale="90000"/>
          </a:bodyPr>
          <a:lstStyle/>
          <a:p>
            <a:r>
              <a:rPr lang="en-US" dirty="0" smtClean="0"/>
              <a:t>Charitable Lead Trust with a Taxable Remainder (cont’d)</a:t>
            </a:r>
            <a:endParaRPr lang="en-US" dirty="0"/>
          </a:p>
        </p:txBody>
      </p:sp>
      <p:sp>
        <p:nvSpPr>
          <p:cNvPr id="3" name="Content Placeholder 2"/>
          <p:cNvSpPr>
            <a:spLocks noGrp="1"/>
          </p:cNvSpPr>
          <p:nvPr>
            <p:ph idx="1"/>
          </p:nvPr>
        </p:nvSpPr>
        <p:spPr>
          <a:xfrm>
            <a:off x="457200" y="1447800"/>
            <a:ext cx="8229600" cy="4953000"/>
          </a:xfrm>
        </p:spPr>
        <p:txBody>
          <a:bodyPr>
            <a:normAutofit fontScale="85000" lnSpcReduction="10000"/>
          </a:bodyPr>
          <a:lstStyle/>
          <a:p>
            <a:pPr marL="0" indent="0" algn="just">
              <a:buNone/>
            </a:pPr>
            <a:r>
              <a:rPr lang="en-US" u="sng" dirty="0" smtClean="0"/>
              <a:t>Pros</a:t>
            </a:r>
            <a:r>
              <a:rPr lang="en-US" dirty="0" smtClean="0"/>
              <a:t>:</a:t>
            </a:r>
          </a:p>
          <a:p>
            <a:r>
              <a:rPr lang="en-US" dirty="0" err="1" smtClean="0"/>
              <a:t>CLATs</a:t>
            </a:r>
            <a:r>
              <a:rPr lang="en-US" dirty="0" smtClean="0"/>
              <a:t> are sanctioned under the Code </a:t>
            </a:r>
          </a:p>
          <a:p>
            <a:r>
              <a:rPr lang="en-US" dirty="0" smtClean="0"/>
              <a:t>Allows leverage of the exemption</a:t>
            </a:r>
          </a:p>
          <a:p>
            <a:r>
              <a:rPr lang="en-US" dirty="0" smtClean="0"/>
              <a:t>Freezes the value of the transferred assets</a:t>
            </a:r>
          </a:p>
          <a:p>
            <a:r>
              <a:rPr lang="en-US" dirty="0" smtClean="0"/>
              <a:t>Can increase annuity payments by 20%/year (or more?)</a:t>
            </a:r>
          </a:p>
          <a:p>
            <a:pPr>
              <a:buNone/>
            </a:pPr>
            <a:r>
              <a:rPr lang="en-US" u="sng" dirty="0" smtClean="0"/>
              <a:t>Cons</a:t>
            </a:r>
            <a:r>
              <a:rPr lang="en-US" dirty="0" smtClean="0"/>
              <a:t>:</a:t>
            </a:r>
          </a:p>
          <a:p>
            <a:r>
              <a:rPr lang="en-US" dirty="0" smtClean="0"/>
              <a:t>Assets are not immediately available to the </a:t>
            </a:r>
            <a:r>
              <a:rPr lang="en-US" dirty="0" err="1" smtClean="0"/>
              <a:t>donee</a:t>
            </a:r>
            <a:endParaRPr lang="en-US" dirty="0" smtClean="0"/>
          </a:p>
          <a:p>
            <a:r>
              <a:rPr lang="en-US" dirty="0" err="1" smtClean="0"/>
              <a:t>GST</a:t>
            </a:r>
            <a:r>
              <a:rPr lang="en-US" dirty="0" smtClean="0"/>
              <a:t> tax exemption cannot be allocated until the charitable term ends</a:t>
            </a:r>
          </a:p>
          <a:p>
            <a:r>
              <a:rPr lang="en-US" dirty="0" smtClean="0"/>
              <a:t>Client loses access to (and control over) </a:t>
            </a:r>
          </a:p>
          <a:p>
            <a:pPr>
              <a:buNone/>
            </a:pPr>
            <a:r>
              <a:rPr lang="en-US" dirty="0" smtClean="0"/>
              <a:t>	the funds transferred</a:t>
            </a:r>
          </a:p>
          <a:p>
            <a:endParaRPr lang="en-US" dirty="0"/>
          </a:p>
        </p:txBody>
      </p:sp>
      <p:sp>
        <p:nvSpPr>
          <p:cNvPr id="4" name="Slide Number Placeholder 3"/>
          <p:cNvSpPr>
            <a:spLocks noGrp="1"/>
          </p:cNvSpPr>
          <p:nvPr>
            <p:ph type="sldNum" sz="quarter" idx="12"/>
          </p:nvPr>
        </p:nvSpPr>
        <p:spPr/>
        <p:txBody>
          <a:bodyPr/>
          <a:lstStyle/>
          <a:p>
            <a:fld id="{A76D5E12-38E7-43FF-87E4-19A0E0C29A4E}" type="slidenum">
              <a:rPr lang="en-US" smtClean="0"/>
              <a:pPr/>
              <a:t>34</a:t>
            </a:fld>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cstate="print"/>
          <a:srcRect/>
          <a:stretch>
            <a:fillRect/>
          </a:stretch>
        </p:blipFill>
        <p:spPr bwMode="auto">
          <a:xfrm>
            <a:off x="7315200" y="5638800"/>
            <a:ext cx="1828800" cy="1219200"/>
          </a:xfrm>
          <a:prstGeom prst="rect">
            <a:avLst/>
          </a:prstGeom>
          <a:noFill/>
        </p:spPr>
      </p:pic>
      <p:sp>
        <p:nvSpPr>
          <p:cNvPr id="2" name="Title 1"/>
          <p:cNvSpPr>
            <a:spLocks noGrp="1"/>
          </p:cNvSpPr>
          <p:nvPr>
            <p:ph type="title"/>
          </p:nvPr>
        </p:nvSpPr>
        <p:spPr>
          <a:xfrm>
            <a:off x="457200" y="0"/>
            <a:ext cx="8229600" cy="1143000"/>
          </a:xfrm>
        </p:spPr>
        <p:txBody>
          <a:bodyPr/>
          <a:lstStyle/>
          <a:p>
            <a:r>
              <a:rPr lang="en-US" b="1" dirty="0" smtClean="0"/>
              <a:t>A </a:t>
            </a:r>
            <a:r>
              <a:rPr lang="en-US" b="1" dirty="0" err="1" smtClean="0"/>
              <a:t>CLAT</a:t>
            </a:r>
            <a:r>
              <a:rPr lang="en-US" b="1" dirty="0" smtClean="0"/>
              <a:t> with an </a:t>
            </a:r>
            <a:r>
              <a:rPr lang="en-US" b="1" dirty="0" err="1" smtClean="0"/>
              <a:t>ILIT</a:t>
            </a:r>
            <a:r>
              <a:rPr lang="en-US" b="1" dirty="0" smtClean="0"/>
              <a:t> on the Side</a:t>
            </a:r>
            <a:endParaRPr lang="en-US" b="1" dirty="0"/>
          </a:p>
        </p:txBody>
      </p:sp>
      <p:sp>
        <p:nvSpPr>
          <p:cNvPr id="3" name="Content Placeholder 2"/>
          <p:cNvSpPr>
            <a:spLocks noGrp="1"/>
          </p:cNvSpPr>
          <p:nvPr>
            <p:ph idx="1"/>
          </p:nvPr>
        </p:nvSpPr>
        <p:spPr>
          <a:xfrm>
            <a:off x="457200" y="990600"/>
            <a:ext cx="8229600" cy="5410200"/>
          </a:xfrm>
        </p:spPr>
        <p:txBody>
          <a:bodyPr/>
          <a:lstStyle/>
          <a:p>
            <a:r>
              <a:rPr lang="en-US" dirty="0" smtClean="0"/>
              <a:t>The client can employ an </a:t>
            </a:r>
            <a:r>
              <a:rPr lang="en-US" dirty="0" err="1" smtClean="0"/>
              <a:t>ILIT</a:t>
            </a:r>
            <a:r>
              <a:rPr lang="en-US" dirty="0" smtClean="0"/>
              <a:t> at the time the client established</a:t>
            </a:r>
          </a:p>
          <a:p>
            <a:r>
              <a:rPr lang="en-US" dirty="0" smtClean="0"/>
              <a:t>This allows the client to set a floor as to how much the remainder beneficiaries will receive at the end of the charitable term – in case the assets don’t outperform the 7520 rate</a:t>
            </a:r>
          </a:p>
          <a:p>
            <a:r>
              <a:rPr lang="en-US" dirty="0" err="1" smtClean="0"/>
              <a:t>GST</a:t>
            </a:r>
            <a:r>
              <a:rPr lang="en-US" dirty="0" smtClean="0"/>
              <a:t> tax exemption can be allocated to the </a:t>
            </a:r>
            <a:r>
              <a:rPr lang="en-US" dirty="0" err="1" smtClean="0"/>
              <a:t>ILIT</a:t>
            </a:r>
            <a:r>
              <a:rPr lang="en-US" dirty="0" smtClean="0"/>
              <a:t> currently</a:t>
            </a:r>
          </a:p>
          <a:p>
            <a:r>
              <a:rPr lang="en-US" dirty="0" smtClean="0"/>
              <a:t>Assets in the </a:t>
            </a:r>
            <a:r>
              <a:rPr lang="en-US" dirty="0" err="1" smtClean="0"/>
              <a:t>ILIT</a:t>
            </a:r>
            <a:r>
              <a:rPr lang="en-US" dirty="0" smtClean="0"/>
              <a:t> would be available to the beneficiaries immediately</a:t>
            </a:r>
            <a:endParaRPr lang="en-US" dirty="0"/>
          </a:p>
        </p:txBody>
      </p:sp>
      <p:sp>
        <p:nvSpPr>
          <p:cNvPr id="4" name="Slide Number Placeholder 3"/>
          <p:cNvSpPr>
            <a:spLocks noGrp="1"/>
          </p:cNvSpPr>
          <p:nvPr>
            <p:ph type="sldNum" sz="quarter" idx="12"/>
          </p:nvPr>
        </p:nvSpPr>
        <p:spPr/>
        <p:txBody>
          <a:bodyPr/>
          <a:lstStyle/>
          <a:p>
            <a:fld id="{A76D5E12-38E7-43FF-87E4-19A0E0C29A4E}"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dirty="0" smtClean="0"/>
              <a:t>10. “Exotic” </a:t>
            </a:r>
            <a:r>
              <a:rPr lang="en-US" dirty="0" err="1" smtClean="0"/>
              <a:t>CLTs</a:t>
            </a:r>
            <a:r>
              <a:rPr lang="en-US" dirty="0" smtClean="0"/>
              <a:t/>
            </a:r>
            <a:br>
              <a:rPr lang="en-US" dirty="0" smtClean="0"/>
            </a:br>
            <a:r>
              <a:rPr lang="en-US" dirty="0" smtClean="0"/>
              <a:t>Shark-Fin and Other Increasing </a:t>
            </a:r>
            <a:r>
              <a:rPr lang="en-US" dirty="0" err="1" smtClean="0"/>
              <a:t>CLATs</a:t>
            </a:r>
            <a:endParaRPr lang="en-US" dirty="0"/>
          </a:p>
        </p:txBody>
      </p:sp>
      <p:sp>
        <p:nvSpPr>
          <p:cNvPr id="4" name="Slide Number Placeholder 3"/>
          <p:cNvSpPr>
            <a:spLocks noGrp="1"/>
          </p:cNvSpPr>
          <p:nvPr>
            <p:ph type="sldNum" sz="quarter" idx="12"/>
          </p:nvPr>
        </p:nvSpPr>
        <p:spPr/>
        <p:txBody>
          <a:bodyPr/>
          <a:lstStyle/>
          <a:p>
            <a:fld id="{A76D5E12-38E7-43FF-87E4-19A0E0C29A4E}" type="slidenum">
              <a:rPr lang="en-US" smtClean="0"/>
              <a:pPr/>
              <a:t>36</a:t>
            </a:fld>
            <a:endParaRPr lang="en-US" dirty="0"/>
          </a:p>
        </p:txBody>
      </p:sp>
      <p:pic>
        <p:nvPicPr>
          <p:cNvPr id="6" name="Picture 2" descr="http://www.pgcalc.com/kbase/images/featuredarticle0310_clip_image002.gif"/>
          <p:cNvPicPr>
            <a:picLocks noGrp="1" noChangeAspect="1" noChangeArrowheads="1"/>
          </p:cNvPicPr>
          <p:nvPr>
            <p:ph idx="1"/>
          </p:nvPr>
        </p:nvPicPr>
        <p:blipFill>
          <a:blip r:embed="rId2" cstate="print"/>
          <a:srcRect/>
          <a:stretch>
            <a:fillRect/>
          </a:stretch>
        </p:blipFill>
        <p:spPr bwMode="auto">
          <a:xfrm>
            <a:off x="512437" y="1905000"/>
            <a:ext cx="7965933" cy="3962400"/>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dirty="0" smtClean="0"/>
              <a:t>Shark-Fin and Other Increasing </a:t>
            </a:r>
            <a:r>
              <a:rPr lang="en-US" dirty="0" err="1" smtClean="0"/>
              <a:t>CLATs</a:t>
            </a:r>
            <a:r>
              <a:rPr lang="en-US" dirty="0" smtClean="0"/>
              <a:t> (cont’d)</a:t>
            </a:r>
            <a:endParaRPr lang="en-US" dirty="0"/>
          </a:p>
        </p:txBody>
      </p:sp>
      <p:sp>
        <p:nvSpPr>
          <p:cNvPr id="4" name="Slide Number Placeholder 3"/>
          <p:cNvSpPr>
            <a:spLocks noGrp="1"/>
          </p:cNvSpPr>
          <p:nvPr>
            <p:ph type="sldNum" sz="quarter" idx="12"/>
          </p:nvPr>
        </p:nvSpPr>
        <p:spPr/>
        <p:txBody>
          <a:bodyPr/>
          <a:lstStyle/>
          <a:p>
            <a:fld id="{A76D5E12-38E7-43FF-87E4-19A0E0C29A4E}" type="slidenum">
              <a:rPr lang="en-US" smtClean="0"/>
              <a:pPr/>
              <a:t>37</a:t>
            </a:fld>
            <a:endParaRPr lang="en-US" dirty="0"/>
          </a:p>
        </p:txBody>
      </p:sp>
      <p:sp>
        <p:nvSpPr>
          <p:cNvPr id="5" name="Content Placeholder 4"/>
          <p:cNvSpPr>
            <a:spLocks noGrp="1"/>
          </p:cNvSpPr>
          <p:nvPr>
            <p:ph idx="1"/>
          </p:nvPr>
        </p:nvSpPr>
        <p:spPr/>
        <p:txBody>
          <a:bodyPr/>
          <a:lstStyle/>
          <a:p>
            <a:r>
              <a:rPr lang="en-US" dirty="0" smtClean="0"/>
              <a:t>All rates of return are not equal</a:t>
            </a:r>
          </a:p>
          <a:p>
            <a:r>
              <a:rPr lang="en-US" dirty="0" smtClean="0"/>
              <a:t>The rate of return path can have a great impact on the viability of a </a:t>
            </a:r>
            <a:r>
              <a:rPr lang="en-US" dirty="0" err="1" smtClean="0"/>
              <a:t>CLAT</a:t>
            </a:r>
            <a:endParaRPr lang="en-US" dirty="0" smtClean="0"/>
          </a:p>
          <a:p>
            <a:r>
              <a:rPr lang="en-US" dirty="0" smtClean="0"/>
              <a:t>For example, 2 </a:t>
            </a:r>
            <a:r>
              <a:rPr lang="en-US" dirty="0" err="1" smtClean="0"/>
              <a:t>CLATs</a:t>
            </a:r>
            <a:r>
              <a:rPr lang="en-US" dirty="0" smtClean="0"/>
              <a:t> with 8% average annualized returns may have vastly different results for the remainder beneficiaries</a:t>
            </a:r>
          </a:p>
          <a:p>
            <a:r>
              <a:rPr lang="en-US" dirty="0" smtClean="0"/>
              <a:t>High returns in early years strongly benefit the overall performance of a </a:t>
            </a:r>
            <a:r>
              <a:rPr lang="en-US" dirty="0" err="1" smtClean="0"/>
              <a:t>CLAT</a:t>
            </a:r>
            <a:r>
              <a:rPr lang="en-US" dirty="0" smtClean="0"/>
              <a:t> (or </a:t>
            </a:r>
            <a:r>
              <a:rPr lang="en-US" dirty="0" err="1" smtClean="0"/>
              <a:t>GRAT</a:t>
            </a:r>
            <a:r>
              <a:rPr lang="en-US" dirty="0" smtClean="0"/>
              <a: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Shark-Fin </a:t>
            </a:r>
            <a:r>
              <a:rPr lang="en-US" b="1" dirty="0" err="1" smtClean="0"/>
              <a:t>CLAT</a:t>
            </a:r>
            <a:r>
              <a:rPr lang="en-US" b="1" dirty="0" smtClean="0"/>
              <a:t> with Insurance</a:t>
            </a:r>
            <a:endParaRPr lang="en-US" b="1" dirty="0"/>
          </a:p>
        </p:txBody>
      </p:sp>
      <p:sp>
        <p:nvSpPr>
          <p:cNvPr id="3" name="Content Placeholder 2"/>
          <p:cNvSpPr>
            <a:spLocks noGrp="1"/>
          </p:cNvSpPr>
          <p:nvPr>
            <p:ph idx="1"/>
          </p:nvPr>
        </p:nvSpPr>
        <p:spPr>
          <a:xfrm>
            <a:off x="457200" y="1066800"/>
            <a:ext cx="8229600" cy="5257800"/>
          </a:xfrm>
        </p:spPr>
        <p:txBody>
          <a:bodyPr>
            <a:normAutofit fontScale="92500" lnSpcReduction="10000"/>
          </a:bodyPr>
          <a:lstStyle/>
          <a:p>
            <a:pPr algn="just"/>
            <a:r>
              <a:rPr lang="en-US" dirty="0" smtClean="0"/>
              <a:t>A Shark-Fin </a:t>
            </a:r>
            <a:r>
              <a:rPr lang="en-US" dirty="0" err="1" smtClean="0"/>
              <a:t>CLAT</a:t>
            </a:r>
            <a:r>
              <a:rPr lang="en-US" dirty="0" smtClean="0"/>
              <a:t> could be funded with an insurance policy</a:t>
            </a:r>
          </a:p>
          <a:p>
            <a:pPr algn="just"/>
            <a:r>
              <a:rPr lang="en-US" dirty="0" smtClean="0"/>
              <a:t>If the </a:t>
            </a:r>
            <a:r>
              <a:rPr lang="en-US" dirty="0" err="1" smtClean="0"/>
              <a:t>CLAT</a:t>
            </a:r>
            <a:r>
              <a:rPr lang="en-US" dirty="0" smtClean="0"/>
              <a:t> owns a life insurance policy and pays the premiums, its possible that the charitable income tax deduction for the amounts transferred to the </a:t>
            </a:r>
            <a:r>
              <a:rPr lang="en-US" dirty="0" err="1" smtClean="0"/>
              <a:t>CLAT</a:t>
            </a:r>
            <a:r>
              <a:rPr lang="en-US" dirty="0" smtClean="0"/>
              <a:t> would be disallowed under the “charitable split-dollar” rules of §170(f)(10)</a:t>
            </a:r>
          </a:p>
          <a:p>
            <a:pPr algn="just"/>
            <a:r>
              <a:rPr lang="en-US" dirty="0" smtClean="0"/>
              <a:t>In order to avoid the split-dollar rules under §170(f)(10)(A)(ii) of the Code, it is recommended that the client contribute a fully paid up policy to the </a:t>
            </a:r>
            <a:r>
              <a:rPr lang="en-US" dirty="0" err="1" smtClean="0"/>
              <a:t>CLAT</a:t>
            </a:r>
            <a:endParaRPr lang="en-US" dirty="0"/>
          </a:p>
        </p:txBody>
      </p:sp>
      <p:sp>
        <p:nvSpPr>
          <p:cNvPr id="4" name="Slide Number Placeholder 3"/>
          <p:cNvSpPr>
            <a:spLocks noGrp="1"/>
          </p:cNvSpPr>
          <p:nvPr>
            <p:ph type="sldNum" sz="quarter" idx="12"/>
          </p:nvPr>
        </p:nvSpPr>
        <p:spPr/>
        <p:txBody>
          <a:bodyPr/>
          <a:lstStyle/>
          <a:p>
            <a:fld id="{A76D5E12-38E7-43FF-87E4-19A0E0C29A4E}"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Investment Returns</a:t>
            </a:r>
            <a:endParaRPr lang="en-US" dirty="0"/>
          </a:p>
        </p:txBody>
      </p:sp>
      <p:sp>
        <p:nvSpPr>
          <p:cNvPr id="4" name="Slide Number Placeholder 3"/>
          <p:cNvSpPr>
            <a:spLocks noGrp="1"/>
          </p:cNvSpPr>
          <p:nvPr>
            <p:ph type="sldNum" sz="quarter" idx="12"/>
          </p:nvPr>
        </p:nvSpPr>
        <p:spPr/>
        <p:txBody>
          <a:bodyPr/>
          <a:lstStyle/>
          <a:p>
            <a:fld id="{A76D5E12-38E7-43FF-87E4-19A0E0C29A4E}" type="slidenum">
              <a:rPr lang="en-US" smtClean="0"/>
              <a:pPr/>
              <a:t>39</a:t>
            </a:fld>
            <a:endParaRPr lang="en-US" dirty="0"/>
          </a:p>
        </p:txBody>
      </p:sp>
      <p:sp>
        <p:nvSpPr>
          <p:cNvPr id="5" name="Content Placeholder 4"/>
          <p:cNvSpPr>
            <a:spLocks noGrp="1"/>
          </p:cNvSpPr>
          <p:nvPr>
            <p:ph idx="1"/>
          </p:nvPr>
        </p:nvSpPr>
        <p:spPr/>
        <p:txBody>
          <a:bodyPr/>
          <a:lstStyle/>
          <a:p>
            <a:pPr>
              <a:buNone/>
            </a:pPr>
            <a:endParaRPr lang="en-US" dirty="0" smtClean="0"/>
          </a:p>
        </p:txBody>
      </p:sp>
      <p:graphicFrame>
        <p:nvGraphicFramePr>
          <p:cNvPr id="7" name="Content Placeholder 7"/>
          <p:cNvGraphicFramePr>
            <a:graphicFrameLocks/>
          </p:cNvGraphicFramePr>
          <p:nvPr/>
        </p:nvGraphicFramePr>
        <p:xfrm>
          <a:off x="762000" y="990600"/>
          <a:ext cx="7772400" cy="5090160"/>
        </p:xfrm>
        <a:graphic>
          <a:graphicData uri="http://schemas.openxmlformats.org/drawingml/2006/table">
            <a:tbl>
              <a:tblPr firstRow="1" bandRow="1">
                <a:tableStyleId>{EB9631B5-78F2-41C9-869B-9F39066F8104}</a:tableStyleId>
              </a:tblPr>
              <a:tblGrid>
                <a:gridCol w="1943100"/>
                <a:gridCol w="1943100"/>
                <a:gridCol w="1943100"/>
                <a:gridCol w="1943100"/>
              </a:tblGrid>
              <a:tr h="370840">
                <a:tc>
                  <a:txBody>
                    <a:bodyPr/>
                    <a:lstStyle/>
                    <a:p>
                      <a:endParaRPr lang="en-US" dirty="0"/>
                    </a:p>
                  </a:txBody>
                  <a:tcPr/>
                </a:tc>
                <a:tc>
                  <a:txBody>
                    <a:bodyPr/>
                    <a:lstStyle/>
                    <a:p>
                      <a:r>
                        <a:rPr lang="en-US" dirty="0" smtClean="0"/>
                        <a:t>Average Return</a:t>
                      </a:r>
                      <a:endParaRPr lang="en-US" dirty="0"/>
                    </a:p>
                  </a:txBody>
                  <a:tcPr/>
                </a:tc>
                <a:tc>
                  <a:txBody>
                    <a:bodyPr/>
                    <a:lstStyle/>
                    <a:p>
                      <a:r>
                        <a:rPr lang="en-US" dirty="0" smtClean="0"/>
                        <a:t>Return 1</a:t>
                      </a:r>
                      <a:endParaRPr lang="en-US" dirty="0"/>
                    </a:p>
                  </a:txBody>
                  <a:tcPr/>
                </a:tc>
                <a:tc>
                  <a:txBody>
                    <a:bodyPr/>
                    <a:lstStyle/>
                    <a:p>
                      <a:r>
                        <a:rPr lang="en-US" dirty="0" smtClean="0"/>
                        <a:t>Return 2</a:t>
                      </a:r>
                      <a:endParaRPr lang="en-US" dirty="0"/>
                    </a:p>
                  </a:txBody>
                  <a:tcPr/>
                </a:tc>
              </a:tr>
              <a:tr h="370840">
                <a:tc>
                  <a:txBody>
                    <a:bodyPr/>
                    <a:lstStyle/>
                    <a:p>
                      <a:r>
                        <a:rPr lang="en-US" dirty="0" smtClean="0"/>
                        <a:t>Year 1</a:t>
                      </a:r>
                      <a:endParaRPr lang="en-US" dirty="0"/>
                    </a:p>
                  </a:txBody>
                  <a:tcPr/>
                </a:tc>
                <a:tc>
                  <a:txBody>
                    <a:bodyPr/>
                    <a:lstStyle/>
                    <a:p>
                      <a:r>
                        <a:rPr lang="en-US" dirty="0" smtClean="0"/>
                        <a:t>9.3</a:t>
                      </a:r>
                      <a:endParaRPr lang="en-US" dirty="0"/>
                    </a:p>
                  </a:txBody>
                  <a:tcPr/>
                </a:tc>
                <a:tc>
                  <a:txBody>
                    <a:bodyPr/>
                    <a:lstStyle/>
                    <a:p>
                      <a:r>
                        <a:rPr lang="en-US" dirty="0" smtClean="0"/>
                        <a:t>10.1</a:t>
                      </a:r>
                      <a:endParaRPr lang="en-US" dirty="0"/>
                    </a:p>
                  </a:txBody>
                  <a:tcPr/>
                </a:tc>
                <a:tc>
                  <a:txBody>
                    <a:bodyPr/>
                    <a:lstStyle/>
                    <a:p>
                      <a:r>
                        <a:rPr lang="en-US" dirty="0" smtClean="0"/>
                        <a:t>-22.1</a:t>
                      </a:r>
                      <a:endParaRPr lang="en-US" dirty="0"/>
                    </a:p>
                  </a:txBody>
                  <a:tcPr/>
                </a:tc>
              </a:tr>
              <a:tr h="370840">
                <a:tc>
                  <a:txBody>
                    <a:bodyPr/>
                    <a:lstStyle/>
                    <a:p>
                      <a:r>
                        <a:rPr lang="en-US" dirty="0" smtClean="0"/>
                        <a:t>Year 2</a:t>
                      </a:r>
                      <a:endParaRPr lang="en-US" dirty="0"/>
                    </a:p>
                  </a:txBody>
                  <a:tcPr/>
                </a:tc>
                <a:tc>
                  <a:txBody>
                    <a:bodyPr/>
                    <a:lstStyle/>
                    <a:p>
                      <a:r>
                        <a:rPr lang="en-US" dirty="0" smtClean="0"/>
                        <a:t>9.3</a:t>
                      </a:r>
                      <a:endParaRPr lang="en-US" dirty="0"/>
                    </a:p>
                  </a:txBody>
                  <a:tcPr/>
                </a:tc>
                <a:tc>
                  <a:txBody>
                    <a:bodyPr/>
                    <a:lstStyle/>
                    <a:p>
                      <a:r>
                        <a:rPr lang="en-US" dirty="0" smtClean="0"/>
                        <a:t>1.3</a:t>
                      </a:r>
                      <a:endParaRPr lang="en-US" dirty="0"/>
                    </a:p>
                  </a:txBody>
                  <a:tcPr/>
                </a:tc>
                <a:tc>
                  <a:txBody>
                    <a:bodyPr/>
                    <a:lstStyle/>
                    <a:p>
                      <a:r>
                        <a:rPr lang="en-US" dirty="0" smtClean="0"/>
                        <a:t>-11.9</a:t>
                      </a:r>
                      <a:endParaRPr lang="en-US" dirty="0"/>
                    </a:p>
                  </a:txBody>
                  <a:tcPr/>
                </a:tc>
              </a:tr>
              <a:tr h="370840">
                <a:tc>
                  <a:txBody>
                    <a:bodyPr/>
                    <a:lstStyle/>
                    <a:p>
                      <a:r>
                        <a:rPr lang="en-US" dirty="0" smtClean="0"/>
                        <a:t>Year 3</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9.3</a:t>
                      </a:r>
                    </a:p>
                  </a:txBody>
                  <a:tcPr/>
                </a:tc>
                <a:tc>
                  <a:txBody>
                    <a:bodyPr/>
                    <a:lstStyle/>
                    <a:p>
                      <a:r>
                        <a:rPr lang="en-US" dirty="0" smtClean="0"/>
                        <a:t>37.6</a:t>
                      </a:r>
                      <a:endParaRPr lang="en-US" dirty="0"/>
                    </a:p>
                  </a:txBody>
                  <a:tcPr/>
                </a:tc>
                <a:tc>
                  <a:txBody>
                    <a:bodyPr/>
                    <a:lstStyle/>
                    <a:p>
                      <a:r>
                        <a:rPr lang="en-US" dirty="0" smtClean="0"/>
                        <a:t>-9.1</a:t>
                      </a:r>
                      <a:endParaRPr lang="en-US" dirty="0"/>
                    </a:p>
                  </a:txBody>
                  <a:tcPr/>
                </a:tc>
              </a:tr>
              <a:tr h="370840">
                <a:tc>
                  <a:txBody>
                    <a:bodyPr/>
                    <a:lstStyle/>
                    <a:p>
                      <a:r>
                        <a:rPr lang="en-US" dirty="0" smtClean="0"/>
                        <a:t>Year 4</a:t>
                      </a:r>
                      <a:endParaRPr lang="en-US" dirty="0"/>
                    </a:p>
                  </a:txBody>
                  <a:tcPr/>
                </a:tc>
                <a:tc>
                  <a:txBody>
                    <a:bodyPr/>
                    <a:lstStyle/>
                    <a:p>
                      <a:r>
                        <a:rPr lang="en-US" dirty="0" smtClean="0"/>
                        <a:t>9.3</a:t>
                      </a:r>
                      <a:endParaRPr lang="en-US" dirty="0"/>
                    </a:p>
                  </a:txBody>
                  <a:tcPr/>
                </a:tc>
                <a:tc>
                  <a:txBody>
                    <a:bodyPr/>
                    <a:lstStyle/>
                    <a:p>
                      <a:r>
                        <a:rPr lang="en-US" dirty="0" smtClean="0"/>
                        <a:t>23</a:t>
                      </a:r>
                      <a:endParaRPr lang="en-US" dirty="0"/>
                    </a:p>
                  </a:txBody>
                  <a:tcPr/>
                </a:tc>
                <a:tc>
                  <a:txBody>
                    <a:bodyPr/>
                    <a:lstStyle/>
                    <a:p>
                      <a:r>
                        <a:rPr lang="en-US" dirty="0" smtClean="0"/>
                        <a:t>21</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Year 5</a:t>
                      </a:r>
                    </a:p>
                  </a:txBody>
                  <a:tcPr/>
                </a:tc>
                <a:tc>
                  <a:txBody>
                    <a:bodyPr/>
                    <a:lstStyle/>
                    <a:p>
                      <a:r>
                        <a:rPr lang="en-US" dirty="0" smtClean="0"/>
                        <a:t>9.3</a:t>
                      </a:r>
                      <a:endParaRPr lang="en-US" dirty="0"/>
                    </a:p>
                  </a:txBody>
                  <a:tcPr/>
                </a:tc>
                <a:tc>
                  <a:txBody>
                    <a:bodyPr/>
                    <a:lstStyle/>
                    <a:p>
                      <a:r>
                        <a:rPr lang="en-US" dirty="0" smtClean="0"/>
                        <a:t>33.4</a:t>
                      </a:r>
                      <a:endParaRPr lang="en-US" dirty="0"/>
                    </a:p>
                  </a:txBody>
                  <a:tcPr/>
                </a:tc>
                <a:tc>
                  <a:txBody>
                    <a:bodyPr/>
                    <a:lstStyle/>
                    <a:p>
                      <a:r>
                        <a:rPr lang="en-US" dirty="0" smtClean="0"/>
                        <a:t>28.6</a:t>
                      </a:r>
                      <a:endParaRPr lang="en-US" dirty="0"/>
                    </a:p>
                  </a:txBody>
                  <a:tcPr/>
                </a:tc>
              </a:tr>
              <a:tr h="370840">
                <a:tc>
                  <a:txBody>
                    <a:bodyPr/>
                    <a:lstStyle/>
                    <a:p>
                      <a:r>
                        <a:rPr lang="en-US" dirty="0" smtClean="0"/>
                        <a:t>Year 6</a:t>
                      </a:r>
                      <a:endParaRPr lang="en-US" dirty="0"/>
                    </a:p>
                  </a:txBody>
                  <a:tcPr/>
                </a:tc>
                <a:tc>
                  <a:txBody>
                    <a:bodyPr/>
                    <a:lstStyle/>
                    <a:p>
                      <a:r>
                        <a:rPr lang="en-US" dirty="0" smtClean="0"/>
                        <a:t>9.3</a:t>
                      </a:r>
                      <a:endParaRPr lang="en-US" dirty="0"/>
                    </a:p>
                  </a:txBody>
                  <a:tcPr/>
                </a:tc>
                <a:tc>
                  <a:txBody>
                    <a:bodyPr/>
                    <a:lstStyle/>
                    <a:p>
                      <a:r>
                        <a:rPr lang="en-US" dirty="0" smtClean="0"/>
                        <a:t>28.6</a:t>
                      </a:r>
                      <a:endParaRPr lang="en-US" dirty="0"/>
                    </a:p>
                  </a:txBody>
                  <a:tcPr/>
                </a:tc>
                <a:tc>
                  <a:txBody>
                    <a:bodyPr/>
                    <a:lstStyle/>
                    <a:p>
                      <a:r>
                        <a:rPr lang="en-US" dirty="0" smtClean="0"/>
                        <a:t>33.4</a:t>
                      </a:r>
                      <a:endParaRPr lang="en-US" dirty="0"/>
                    </a:p>
                  </a:txBody>
                  <a:tcPr/>
                </a:tc>
              </a:tr>
              <a:tr h="370840">
                <a:tc>
                  <a:txBody>
                    <a:bodyPr/>
                    <a:lstStyle/>
                    <a:p>
                      <a:r>
                        <a:rPr lang="en-US" dirty="0" smtClean="0"/>
                        <a:t>Year 7</a:t>
                      </a:r>
                      <a:endParaRPr lang="en-US" dirty="0"/>
                    </a:p>
                  </a:txBody>
                  <a:tcPr/>
                </a:tc>
                <a:tc>
                  <a:txBody>
                    <a:bodyPr/>
                    <a:lstStyle/>
                    <a:p>
                      <a:r>
                        <a:rPr lang="en-US" dirty="0" smtClean="0"/>
                        <a:t>9.3</a:t>
                      </a:r>
                      <a:endParaRPr lang="en-US" dirty="0"/>
                    </a:p>
                  </a:txBody>
                  <a:tcPr/>
                </a:tc>
                <a:tc>
                  <a:txBody>
                    <a:bodyPr/>
                    <a:lstStyle/>
                    <a:p>
                      <a:r>
                        <a:rPr lang="en-US" dirty="0" smtClean="0"/>
                        <a:t>21</a:t>
                      </a:r>
                      <a:endParaRPr lang="en-US" dirty="0"/>
                    </a:p>
                  </a:txBody>
                  <a:tcPr/>
                </a:tc>
                <a:tc>
                  <a:txBody>
                    <a:bodyPr/>
                    <a:lstStyle/>
                    <a:p>
                      <a:r>
                        <a:rPr lang="en-US" dirty="0" smtClean="0"/>
                        <a:t>23</a:t>
                      </a:r>
                      <a:endParaRPr lang="en-US" dirty="0"/>
                    </a:p>
                  </a:txBody>
                  <a:tcPr/>
                </a:tc>
              </a:tr>
              <a:tr h="370840">
                <a:tc>
                  <a:txBody>
                    <a:bodyPr/>
                    <a:lstStyle/>
                    <a:p>
                      <a:r>
                        <a:rPr lang="en-US" dirty="0" smtClean="0"/>
                        <a:t>Year 8</a:t>
                      </a:r>
                      <a:endParaRPr lang="en-US" dirty="0"/>
                    </a:p>
                  </a:txBody>
                  <a:tcPr/>
                </a:tc>
                <a:tc>
                  <a:txBody>
                    <a:bodyPr/>
                    <a:lstStyle/>
                    <a:p>
                      <a:r>
                        <a:rPr lang="en-US" dirty="0" smtClean="0"/>
                        <a:t>9.3</a:t>
                      </a:r>
                      <a:endParaRPr lang="en-US" dirty="0"/>
                    </a:p>
                  </a:txBody>
                  <a:tcPr/>
                </a:tc>
                <a:tc>
                  <a:txBody>
                    <a:bodyPr/>
                    <a:lstStyle/>
                    <a:p>
                      <a:r>
                        <a:rPr lang="en-US" dirty="0" smtClean="0"/>
                        <a:t>-9.1</a:t>
                      </a:r>
                      <a:endParaRPr lang="en-US" dirty="0"/>
                    </a:p>
                  </a:txBody>
                  <a:tcPr/>
                </a:tc>
                <a:tc>
                  <a:txBody>
                    <a:bodyPr/>
                    <a:lstStyle/>
                    <a:p>
                      <a:r>
                        <a:rPr lang="en-US" dirty="0" smtClean="0"/>
                        <a:t>37.6</a:t>
                      </a:r>
                      <a:endParaRPr lang="en-US" dirty="0"/>
                    </a:p>
                  </a:txBody>
                  <a:tcPr/>
                </a:tc>
              </a:tr>
              <a:tr h="370840">
                <a:tc>
                  <a:txBody>
                    <a:bodyPr/>
                    <a:lstStyle/>
                    <a:p>
                      <a:r>
                        <a:rPr lang="en-US" dirty="0" smtClean="0"/>
                        <a:t>Year 9</a:t>
                      </a:r>
                      <a:endParaRPr lang="en-US" dirty="0"/>
                    </a:p>
                  </a:txBody>
                  <a:tcPr/>
                </a:tc>
                <a:tc>
                  <a:txBody>
                    <a:bodyPr/>
                    <a:lstStyle/>
                    <a:p>
                      <a:r>
                        <a:rPr lang="en-US" dirty="0" smtClean="0"/>
                        <a:t>9.3</a:t>
                      </a:r>
                      <a:endParaRPr lang="en-US" dirty="0"/>
                    </a:p>
                  </a:txBody>
                  <a:tcPr/>
                </a:tc>
                <a:tc>
                  <a:txBody>
                    <a:bodyPr/>
                    <a:lstStyle/>
                    <a:p>
                      <a:r>
                        <a:rPr lang="en-US" dirty="0" smtClean="0"/>
                        <a:t>-11.9</a:t>
                      </a:r>
                      <a:endParaRPr lang="en-US" dirty="0"/>
                    </a:p>
                  </a:txBody>
                  <a:tcPr/>
                </a:tc>
                <a:tc>
                  <a:txBody>
                    <a:bodyPr/>
                    <a:lstStyle/>
                    <a:p>
                      <a:r>
                        <a:rPr lang="en-US" dirty="0" smtClean="0"/>
                        <a:t>1.3</a:t>
                      </a:r>
                      <a:endParaRPr lang="en-US" dirty="0"/>
                    </a:p>
                  </a:txBody>
                  <a:tcPr/>
                </a:tc>
              </a:tr>
              <a:tr h="370840">
                <a:tc>
                  <a:txBody>
                    <a:bodyPr/>
                    <a:lstStyle/>
                    <a:p>
                      <a:r>
                        <a:rPr lang="en-US" dirty="0" smtClean="0"/>
                        <a:t>Year 10</a:t>
                      </a:r>
                      <a:endParaRPr lang="en-US" dirty="0"/>
                    </a:p>
                  </a:txBody>
                  <a:tcPr>
                    <a:lnB w="12700" cap="flat" cmpd="sng" algn="ctr">
                      <a:solidFill>
                        <a:schemeClr val="tx1"/>
                      </a:solidFill>
                      <a:prstDash val="solid"/>
                      <a:round/>
                      <a:headEnd type="none" w="med" len="med"/>
                      <a:tailEnd type="none" w="med" len="med"/>
                    </a:lnB>
                  </a:tcPr>
                </a:tc>
                <a:tc>
                  <a:txBody>
                    <a:bodyPr/>
                    <a:lstStyle/>
                    <a:p>
                      <a:r>
                        <a:rPr lang="en-US" dirty="0" smtClean="0"/>
                        <a:t>9.3</a:t>
                      </a:r>
                      <a:endParaRPr lang="en-US" dirty="0"/>
                    </a:p>
                  </a:txBody>
                  <a:tcPr>
                    <a:lnB w="12700" cap="flat" cmpd="sng" algn="ctr">
                      <a:solidFill>
                        <a:schemeClr val="tx1"/>
                      </a:solidFill>
                      <a:prstDash val="solid"/>
                      <a:round/>
                      <a:headEnd type="none" w="med" len="med"/>
                      <a:tailEnd type="none" w="med" len="med"/>
                    </a:lnB>
                  </a:tcPr>
                </a:tc>
                <a:tc>
                  <a:txBody>
                    <a:bodyPr/>
                    <a:lstStyle/>
                    <a:p>
                      <a:r>
                        <a:rPr lang="en-US" dirty="0" smtClean="0"/>
                        <a:t>-22.1</a:t>
                      </a:r>
                      <a:endParaRPr lang="en-US" dirty="0"/>
                    </a:p>
                  </a:txBody>
                  <a:tcPr>
                    <a:lnB w="12700" cap="flat" cmpd="sng" algn="ctr">
                      <a:solidFill>
                        <a:schemeClr val="tx1"/>
                      </a:solidFill>
                      <a:prstDash val="solid"/>
                      <a:round/>
                      <a:headEnd type="none" w="med" len="med"/>
                      <a:tailEnd type="none" w="med" len="med"/>
                    </a:lnB>
                  </a:tcPr>
                </a:tc>
                <a:tc>
                  <a:txBody>
                    <a:bodyPr/>
                    <a:lstStyle/>
                    <a:p>
                      <a:r>
                        <a:rPr lang="en-US" dirty="0" smtClean="0"/>
                        <a:t>10.1</a:t>
                      </a:r>
                      <a:endParaRPr lang="en-US" dirty="0"/>
                    </a:p>
                  </a:txBody>
                  <a:tcPr>
                    <a:lnB w="12700" cap="flat" cmpd="sng" algn="ctr">
                      <a:solidFill>
                        <a:schemeClr val="tx1"/>
                      </a:solidFill>
                      <a:prstDash val="solid"/>
                      <a:round/>
                      <a:headEnd type="none" w="med" len="med"/>
                      <a:tailEnd type="none" w="med" len="med"/>
                    </a:lnB>
                  </a:tcPr>
                </a:tc>
              </a:tr>
              <a:tr h="370840">
                <a:tc>
                  <a:txBody>
                    <a:bodyPr/>
                    <a:lstStyle/>
                    <a:p>
                      <a:r>
                        <a:rPr lang="en-US" dirty="0" smtClean="0"/>
                        <a:t>Average</a:t>
                      </a:r>
                      <a:endParaRPr lang="en-US" dirty="0"/>
                    </a:p>
                  </a:txBody>
                  <a:tcPr>
                    <a:lnT w="12700" cap="flat" cmpd="sng" algn="ctr">
                      <a:solidFill>
                        <a:schemeClr val="tx1"/>
                      </a:solidFill>
                      <a:prstDash val="solid"/>
                      <a:round/>
                      <a:headEnd type="none" w="med" len="med"/>
                      <a:tailEnd type="none" w="med" len="med"/>
                    </a:lnT>
                  </a:tcPr>
                </a:tc>
                <a:tc>
                  <a:txBody>
                    <a:bodyPr/>
                    <a:lstStyle/>
                    <a:p>
                      <a:r>
                        <a:rPr lang="en-US" dirty="0" smtClean="0"/>
                        <a:t>9.3%</a:t>
                      </a:r>
                      <a:endParaRPr lang="en-US" dirty="0"/>
                    </a:p>
                  </a:txBody>
                  <a:tcPr>
                    <a:lnT w="12700" cap="flat" cmpd="sng" algn="ctr">
                      <a:solidFill>
                        <a:schemeClr val="tx1"/>
                      </a:solidFill>
                      <a:prstDash val="solid"/>
                      <a:round/>
                      <a:headEnd type="none" w="med" len="med"/>
                      <a:tailEnd type="none" w="med" len="med"/>
                    </a:lnT>
                  </a:tcPr>
                </a:tc>
                <a:tc>
                  <a:txBody>
                    <a:bodyPr/>
                    <a:lstStyle/>
                    <a:p>
                      <a:r>
                        <a:rPr lang="en-US" dirty="0" smtClean="0"/>
                        <a:t>9.3%</a:t>
                      </a:r>
                      <a:endParaRPr lang="en-US" dirty="0"/>
                    </a:p>
                  </a:txBody>
                  <a:tcPr>
                    <a:lnT w="12700" cap="flat" cmpd="sng" algn="ctr">
                      <a:solidFill>
                        <a:schemeClr val="tx1"/>
                      </a:solidFill>
                      <a:prstDash val="solid"/>
                      <a:round/>
                      <a:headEnd type="none" w="med" len="med"/>
                      <a:tailEnd type="none" w="med" len="med"/>
                    </a:lnT>
                  </a:tcPr>
                </a:tc>
                <a:tc>
                  <a:txBody>
                    <a:bodyPr/>
                    <a:lstStyle/>
                    <a:p>
                      <a:r>
                        <a:rPr lang="en-US" dirty="0" smtClean="0"/>
                        <a:t>9.3%</a:t>
                      </a:r>
                      <a:endParaRPr lang="en-US" dirty="0"/>
                    </a:p>
                  </a:txBody>
                  <a:tcPr>
                    <a:lnT w="12700" cap="flat" cmpd="sng" algn="ctr">
                      <a:solidFill>
                        <a:schemeClr val="tx1"/>
                      </a:solidFill>
                      <a:prstDash val="solid"/>
                      <a:round/>
                      <a:headEnd type="none" w="med" len="med"/>
                      <a:tailEnd type="none" w="med" len="med"/>
                    </a:lnT>
                  </a:tcPr>
                </a:tc>
              </a:tr>
              <a:tr h="370840">
                <a:tc>
                  <a:txBody>
                    <a:bodyPr/>
                    <a:lstStyle/>
                    <a:p>
                      <a:endParaRPr lang="en-US" dirty="0"/>
                    </a:p>
                  </a:txBody>
                  <a:tcPr/>
                </a:tc>
                <a:tc>
                  <a:txBody>
                    <a:bodyPr/>
                    <a:lstStyle/>
                    <a:p>
                      <a:endParaRPr lang="en-US" dirty="0" smtClean="0"/>
                    </a:p>
                    <a:p>
                      <a:r>
                        <a:rPr lang="en-US" dirty="0" smtClean="0"/>
                        <a:t>Small remainder</a:t>
                      </a:r>
                      <a:endParaRPr lang="en-US" dirty="0"/>
                    </a:p>
                  </a:txBody>
                  <a:tcPr/>
                </a:tc>
                <a:tc>
                  <a:txBody>
                    <a:bodyPr/>
                    <a:lstStyle/>
                    <a:p>
                      <a:r>
                        <a:rPr lang="en-US" dirty="0" smtClean="0"/>
                        <a:t>S &amp; P 93-02</a:t>
                      </a:r>
                    </a:p>
                    <a:p>
                      <a:r>
                        <a:rPr lang="en-US" dirty="0" smtClean="0"/>
                        <a:t>Larger</a:t>
                      </a:r>
                      <a:r>
                        <a:rPr lang="en-US" baseline="0" dirty="0" smtClean="0"/>
                        <a:t> remainder</a:t>
                      </a:r>
                      <a:endParaRPr lang="en-US" dirty="0"/>
                    </a:p>
                  </a:txBody>
                  <a:tcPr/>
                </a:tc>
                <a:tc>
                  <a:txBody>
                    <a:bodyPr/>
                    <a:lstStyle/>
                    <a:p>
                      <a:r>
                        <a:rPr lang="en-US" dirty="0" smtClean="0"/>
                        <a:t>Reverse</a:t>
                      </a:r>
                    </a:p>
                    <a:p>
                      <a:r>
                        <a:rPr lang="en-US" dirty="0" smtClean="0"/>
                        <a:t>Failure</a:t>
                      </a:r>
                      <a:endParaRPr lang="en-US" dirty="0"/>
                    </a:p>
                  </a:txBody>
                  <a:tcPr/>
                </a:tc>
              </a:tr>
            </a:tbl>
          </a:graphicData>
        </a:graphic>
      </p:graphicFrame>
      <p:sp>
        <p:nvSpPr>
          <p:cNvPr id="8" name="TextBox 7"/>
          <p:cNvSpPr txBox="1"/>
          <p:nvPr/>
        </p:nvSpPr>
        <p:spPr>
          <a:xfrm>
            <a:off x="762000" y="6248400"/>
            <a:ext cx="7848600" cy="369332"/>
          </a:xfrm>
          <a:prstGeom prst="rect">
            <a:avLst/>
          </a:prstGeom>
          <a:noFill/>
        </p:spPr>
        <p:txBody>
          <a:bodyPr wrap="square" rtlCol="0">
            <a:spAutoFit/>
          </a:bodyPr>
          <a:lstStyle/>
          <a:p>
            <a:r>
              <a:rPr lang="en-US" dirty="0" smtClean="0"/>
              <a:t>Source: Paul Lee – Bernstein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dirty="0" smtClean="0"/>
              <a:t>Top Ten Planning Ideas for the $5 Million Gift Tax Exemption</a:t>
            </a:r>
            <a:endParaRPr lang="en-US" dirty="0"/>
          </a:p>
        </p:txBody>
      </p:sp>
      <p:sp>
        <p:nvSpPr>
          <p:cNvPr id="3" name="Slide Number Placeholder 2"/>
          <p:cNvSpPr>
            <a:spLocks noGrp="1"/>
          </p:cNvSpPr>
          <p:nvPr>
            <p:ph type="sldNum" sz="quarter" idx="12"/>
          </p:nvPr>
        </p:nvSpPr>
        <p:spPr/>
        <p:txBody>
          <a:bodyPr/>
          <a:lstStyle/>
          <a:p>
            <a:fld id="{A76D5E12-38E7-43FF-87E4-19A0E0C29A4E}" type="slidenum">
              <a:rPr lang="en-US" smtClean="0"/>
              <a:pPr/>
              <a:t>4</a:t>
            </a:fld>
            <a:endParaRPr lang="en-US"/>
          </a:p>
        </p:txBody>
      </p:sp>
      <p:sp>
        <p:nvSpPr>
          <p:cNvPr id="4" name="TextBox 3"/>
          <p:cNvSpPr txBox="1"/>
          <p:nvPr/>
        </p:nvSpPr>
        <p:spPr>
          <a:xfrm>
            <a:off x="609600" y="1752600"/>
            <a:ext cx="8229600" cy="4401205"/>
          </a:xfrm>
          <a:prstGeom prst="rect">
            <a:avLst/>
          </a:prstGeom>
          <a:noFill/>
        </p:spPr>
        <p:txBody>
          <a:bodyPr wrap="square" rtlCol="0">
            <a:spAutoFit/>
          </a:bodyPr>
          <a:lstStyle/>
          <a:p>
            <a:pPr marL="514350" indent="-514350" algn="just">
              <a:buAutoNum type="arabicPeriod"/>
            </a:pPr>
            <a:r>
              <a:rPr lang="en-US" sz="2800" dirty="0" smtClean="0"/>
              <a:t>Make an Outright Transfer</a:t>
            </a:r>
          </a:p>
          <a:p>
            <a:pPr marL="514350" indent="-514350" algn="just">
              <a:buAutoNum type="arabicPeriod"/>
            </a:pPr>
            <a:r>
              <a:rPr lang="en-US" sz="2800" dirty="0" smtClean="0"/>
              <a:t>Make a Transfer to a Trust – consider life insurance</a:t>
            </a:r>
          </a:p>
          <a:p>
            <a:pPr marL="514350" indent="-514350" algn="just">
              <a:buAutoNum type="arabicPeriod"/>
            </a:pPr>
            <a:r>
              <a:rPr lang="en-US" sz="2800" dirty="0" smtClean="0"/>
              <a:t>Make the Trust a Grantor Trust</a:t>
            </a:r>
          </a:p>
          <a:p>
            <a:pPr marL="514350" indent="-514350" algn="just">
              <a:buAutoNum type="arabicPeriod"/>
            </a:pPr>
            <a:r>
              <a:rPr lang="en-US" sz="2800" dirty="0" smtClean="0"/>
              <a:t>Create and Fund a </a:t>
            </a:r>
            <a:r>
              <a:rPr lang="en-US" sz="2800" dirty="0" err="1" smtClean="0"/>
              <a:t>GRAT</a:t>
            </a:r>
            <a:endParaRPr lang="en-US" sz="2800" dirty="0" smtClean="0"/>
          </a:p>
          <a:p>
            <a:pPr marL="514350" indent="-514350" algn="just">
              <a:buAutoNum type="arabicPeriod"/>
            </a:pPr>
            <a:r>
              <a:rPr lang="en-US" sz="2800" dirty="0" smtClean="0"/>
              <a:t>Employ a SLAT/Grantor Trust</a:t>
            </a:r>
          </a:p>
          <a:p>
            <a:pPr marL="514350" indent="-514350" algn="just">
              <a:buAutoNum type="arabicPeriod"/>
            </a:pPr>
            <a:r>
              <a:rPr lang="en-US" sz="2800" dirty="0" smtClean="0"/>
              <a:t>Employ two (2) </a:t>
            </a:r>
            <a:r>
              <a:rPr lang="en-US" sz="2800" dirty="0" err="1" smtClean="0"/>
              <a:t>SLATs</a:t>
            </a:r>
            <a:r>
              <a:rPr lang="en-US" sz="2800" dirty="0" smtClean="0"/>
              <a:t> that are non-reciprocal</a:t>
            </a:r>
          </a:p>
          <a:p>
            <a:pPr marL="514350" indent="-514350" algn="just">
              <a:buAutoNum type="arabicPeriod"/>
            </a:pPr>
            <a:r>
              <a:rPr lang="en-US" sz="2800" dirty="0" smtClean="0"/>
              <a:t>Use one or more </a:t>
            </a:r>
            <a:r>
              <a:rPr lang="en-US" sz="2800" dirty="0" err="1" smtClean="0"/>
              <a:t>QPRTs</a:t>
            </a:r>
            <a:endParaRPr lang="en-US" sz="2800" dirty="0" smtClean="0"/>
          </a:p>
          <a:p>
            <a:pPr marL="514350" indent="-514350" algn="just">
              <a:buAutoNum type="arabicPeriod"/>
            </a:pPr>
            <a:r>
              <a:rPr lang="en-US" sz="2800" dirty="0" smtClean="0"/>
              <a:t>House Gift/Sale to an Irrevocable Grantor Trust</a:t>
            </a:r>
          </a:p>
          <a:p>
            <a:pPr marL="514350" indent="-514350" algn="just">
              <a:buAutoNum type="arabicPeriod"/>
            </a:pPr>
            <a:r>
              <a:rPr lang="en-US" sz="2800" dirty="0" smtClean="0"/>
              <a:t>Create one or more Inter </a:t>
            </a:r>
            <a:r>
              <a:rPr lang="en-US" sz="2800" dirty="0" err="1" smtClean="0"/>
              <a:t>Vivos</a:t>
            </a:r>
            <a:r>
              <a:rPr lang="en-US" sz="2800" dirty="0" smtClean="0"/>
              <a:t> </a:t>
            </a:r>
            <a:r>
              <a:rPr lang="en-US" sz="2800" dirty="0" err="1" smtClean="0"/>
              <a:t>CLTs</a:t>
            </a:r>
            <a:endParaRPr lang="en-US" sz="2800" dirty="0" smtClean="0"/>
          </a:p>
          <a:p>
            <a:pPr marL="514350" indent="-514350" algn="just">
              <a:buAutoNum type="arabicPeriod"/>
            </a:pPr>
            <a:r>
              <a:rPr lang="en-US" sz="2800" dirty="0" smtClean="0"/>
              <a:t>Consider “Exotic” </a:t>
            </a:r>
            <a:r>
              <a:rPr lang="en-US" sz="2800" dirty="0" err="1" smtClean="0"/>
              <a:t>CLTs</a:t>
            </a:r>
            <a:endParaRPr lang="en-US" sz="2800" dirty="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Shark-Fin and Other Increasing </a:t>
            </a:r>
            <a:r>
              <a:rPr lang="en-US" dirty="0" err="1" smtClean="0"/>
              <a:t>CLATs</a:t>
            </a:r>
            <a:r>
              <a:rPr lang="en-US" dirty="0" smtClean="0"/>
              <a:t> (cont’d)</a:t>
            </a:r>
            <a:endParaRPr lang="en-US" dirty="0"/>
          </a:p>
        </p:txBody>
      </p:sp>
      <p:sp>
        <p:nvSpPr>
          <p:cNvPr id="3" name="Content Placeholder 2"/>
          <p:cNvSpPr>
            <a:spLocks noGrp="1"/>
          </p:cNvSpPr>
          <p:nvPr>
            <p:ph idx="1"/>
          </p:nvPr>
        </p:nvSpPr>
        <p:spPr/>
        <p:txBody>
          <a:bodyPr/>
          <a:lstStyle/>
          <a:p>
            <a:r>
              <a:rPr lang="en-US" dirty="0" smtClean="0"/>
              <a:t>Shark-fin or increasing payout </a:t>
            </a:r>
            <a:r>
              <a:rPr lang="en-US" dirty="0" err="1" smtClean="0"/>
              <a:t>CLATs</a:t>
            </a:r>
            <a:r>
              <a:rPr lang="en-US" dirty="0" smtClean="0"/>
              <a:t> mitigate against the impact of return path, by reducing principal encroachment (particularly in the early years)</a:t>
            </a:r>
          </a:p>
          <a:p>
            <a:r>
              <a:rPr lang="en-US" dirty="0" smtClean="0"/>
              <a:t>This leaves more money in the trust to work for the client, and increases the likelihood of overcoming any years with bad returns</a:t>
            </a:r>
          </a:p>
        </p:txBody>
      </p:sp>
      <p:sp>
        <p:nvSpPr>
          <p:cNvPr id="4" name="Slide Number Placeholder 3"/>
          <p:cNvSpPr>
            <a:spLocks noGrp="1"/>
          </p:cNvSpPr>
          <p:nvPr>
            <p:ph type="sldNum" sz="quarter" idx="12"/>
          </p:nvPr>
        </p:nvSpPr>
        <p:spPr/>
        <p:txBody>
          <a:bodyPr/>
          <a:lstStyle/>
          <a:p>
            <a:fld id="{A76D5E12-38E7-43FF-87E4-19A0E0C29A4E}"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Multiple </a:t>
            </a:r>
            <a:r>
              <a:rPr lang="en-US" dirty="0" err="1" smtClean="0"/>
              <a:t>CLATs</a:t>
            </a:r>
            <a:endParaRPr lang="en-US" dirty="0"/>
          </a:p>
        </p:txBody>
      </p:sp>
      <p:sp>
        <p:nvSpPr>
          <p:cNvPr id="3" name="Content Placeholder 2"/>
          <p:cNvSpPr>
            <a:spLocks noGrp="1"/>
          </p:cNvSpPr>
          <p:nvPr>
            <p:ph idx="1"/>
          </p:nvPr>
        </p:nvSpPr>
        <p:spPr>
          <a:xfrm>
            <a:off x="457200" y="990600"/>
            <a:ext cx="8229600" cy="5715000"/>
          </a:xfrm>
        </p:spPr>
        <p:txBody>
          <a:bodyPr>
            <a:normAutofit/>
          </a:bodyPr>
          <a:lstStyle/>
          <a:p>
            <a:r>
              <a:rPr lang="en-US" dirty="0" smtClean="0"/>
              <a:t>As with </a:t>
            </a:r>
            <a:r>
              <a:rPr lang="en-US" dirty="0" err="1" smtClean="0"/>
              <a:t>GRATs</a:t>
            </a:r>
            <a:r>
              <a:rPr lang="en-US" dirty="0" smtClean="0"/>
              <a:t>, one may consider employing multiple </a:t>
            </a:r>
            <a:r>
              <a:rPr lang="en-US" dirty="0" err="1" smtClean="0"/>
              <a:t>CLATs</a:t>
            </a:r>
            <a:r>
              <a:rPr lang="en-US" dirty="0" smtClean="0"/>
              <a:t> with different charitable terms and asset classes</a:t>
            </a:r>
          </a:p>
          <a:p>
            <a:pPr>
              <a:buNone/>
            </a:pPr>
            <a:endParaRPr lang="en-US" dirty="0" smtClean="0"/>
          </a:p>
          <a:p>
            <a:pPr>
              <a:buNone/>
            </a:pPr>
            <a:endParaRPr lang="en-US" dirty="0" smtClean="0"/>
          </a:p>
          <a:p>
            <a:pPr>
              <a:buNone/>
            </a:pPr>
            <a:endParaRPr lang="en-US" dirty="0" smtClean="0"/>
          </a:p>
          <a:p>
            <a:endParaRPr lang="en-US" dirty="0" smtClean="0"/>
          </a:p>
          <a:p>
            <a:r>
              <a:rPr lang="en-US" dirty="0" smtClean="0"/>
              <a:t>However, given the longer term of CLATs, the segregation of asset classes may not work as well (if at all) for CLATs</a:t>
            </a:r>
          </a:p>
          <a:p>
            <a:r>
              <a:rPr lang="en-US" sz="1300" dirty="0" smtClean="0"/>
              <a:t>53928</a:t>
            </a:r>
          </a:p>
        </p:txBody>
      </p:sp>
      <p:sp>
        <p:nvSpPr>
          <p:cNvPr id="4" name="Slide Number Placeholder 3"/>
          <p:cNvSpPr>
            <a:spLocks noGrp="1"/>
          </p:cNvSpPr>
          <p:nvPr>
            <p:ph type="sldNum" sz="quarter" idx="12"/>
          </p:nvPr>
        </p:nvSpPr>
        <p:spPr/>
        <p:txBody>
          <a:bodyPr/>
          <a:lstStyle/>
          <a:p>
            <a:fld id="{A76D5E12-38E7-43FF-87E4-19A0E0C29A4E}" type="slidenum">
              <a:rPr lang="en-US" smtClean="0"/>
              <a:pPr/>
              <a:t>41</a:t>
            </a:fld>
            <a:endParaRPr lang="en-US"/>
          </a:p>
        </p:txBody>
      </p:sp>
      <p:pic>
        <p:nvPicPr>
          <p:cNvPr id="38918" name="Picture 6" descr="http://www.studio-rush.com/classpages/images/ukrainian%20eggs.jpg"/>
          <p:cNvPicPr>
            <a:picLocks noChangeAspect="1" noChangeArrowheads="1"/>
          </p:cNvPicPr>
          <p:nvPr/>
        </p:nvPicPr>
        <p:blipFill>
          <a:blip r:embed="rId2" cstate="print"/>
          <a:srcRect/>
          <a:stretch>
            <a:fillRect/>
          </a:stretch>
        </p:blipFill>
        <p:spPr bwMode="auto">
          <a:xfrm>
            <a:off x="3124200" y="2514600"/>
            <a:ext cx="3276600" cy="2169124"/>
          </a:xfrm>
          <a:prstGeom prst="rect">
            <a:avLst/>
          </a:prstGeom>
          <a:noFill/>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Insurance for Lifetime </a:t>
            </a:r>
            <a:r>
              <a:rPr lang="en-US" b="1" dirty="0" err="1" smtClean="0"/>
              <a:t>CLATs</a:t>
            </a:r>
            <a:endParaRPr lang="en-US" b="1" dirty="0"/>
          </a:p>
        </p:txBody>
      </p:sp>
      <p:sp>
        <p:nvSpPr>
          <p:cNvPr id="3" name="Content Placeholder 2"/>
          <p:cNvSpPr>
            <a:spLocks noGrp="1"/>
          </p:cNvSpPr>
          <p:nvPr>
            <p:ph idx="1"/>
          </p:nvPr>
        </p:nvSpPr>
        <p:spPr/>
        <p:txBody>
          <a:bodyPr>
            <a:normAutofit lnSpcReduction="10000"/>
          </a:bodyPr>
          <a:lstStyle/>
          <a:p>
            <a:pPr algn="just"/>
            <a:r>
              <a:rPr lang="en-US" dirty="0" smtClean="0"/>
              <a:t>The grantor’s death during the term of a </a:t>
            </a:r>
            <a:r>
              <a:rPr lang="en-US" dirty="0" err="1" smtClean="0"/>
              <a:t>CLAT</a:t>
            </a:r>
            <a:r>
              <a:rPr lang="en-US" dirty="0" smtClean="0"/>
              <a:t> will generally result in the inclusion of all of the </a:t>
            </a:r>
            <a:r>
              <a:rPr lang="en-US" dirty="0" err="1" smtClean="0"/>
              <a:t>CLAT</a:t>
            </a:r>
            <a:r>
              <a:rPr lang="en-US" dirty="0" smtClean="0"/>
              <a:t> assets in the grantor's estate for estate tax purposes</a:t>
            </a:r>
          </a:p>
          <a:p>
            <a:pPr algn="just"/>
            <a:r>
              <a:rPr lang="en-US" dirty="0" smtClean="0"/>
              <a:t>An Insurance policy can be purchased to hedge against this risk</a:t>
            </a:r>
          </a:p>
          <a:p>
            <a:pPr lvl="1" algn="just"/>
            <a:r>
              <a:rPr lang="en-US" dirty="0" smtClean="0"/>
              <a:t>Term equal to the </a:t>
            </a:r>
            <a:r>
              <a:rPr lang="en-US" dirty="0" err="1" smtClean="0"/>
              <a:t>CLAT</a:t>
            </a:r>
            <a:r>
              <a:rPr lang="en-US" dirty="0" smtClean="0"/>
              <a:t> annuity term;</a:t>
            </a:r>
          </a:p>
          <a:p>
            <a:pPr lvl="1" algn="just"/>
            <a:r>
              <a:rPr lang="en-US" dirty="0" smtClean="0"/>
              <a:t>Benefit equal to the estimated additional estate tax resulting from the inclusion</a:t>
            </a:r>
          </a:p>
        </p:txBody>
      </p:sp>
      <p:sp>
        <p:nvSpPr>
          <p:cNvPr id="4" name="Slide Number Placeholder 3"/>
          <p:cNvSpPr>
            <a:spLocks noGrp="1"/>
          </p:cNvSpPr>
          <p:nvPr>
            <p:ph type="sldNum" sz="quarter" idx="12"/>
          </p:nvPr>
        </p:nvSpPr>
        <p:spPr/>
        <p:txBody>
          <a:bodyPr/>
          <a:lstStyle/>
          <a:p>
            <a:fld id="{A76D5E12-38E7-43FF-87E4-19A0E0C29A4E}" type="slidenum">
              <a:rPr lang="en-US" smtClean="0"/>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Testamentary </a:t>
            </a:r>
            <a:r>
              <a:rPr lang="en-US" dirty="0" err="1" smtClean="0"/>
              <a:t>CLATs</a:t>
            </a:r>
            <a:r>
              <a:rPr lang="en-US" dirty="0" smtClean="0"/>
              <a:t> (</a:t>
            </a:r>
            <a:r>
              <a:rPr lang="en-US" dirty="0" err="1" smtClean="0"/>
              <a:t>TCLATs</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smtClean="0"/>
              <a:t>Sometimes lifetime planning cannot avoid an estate tax.  Enter the </a:t>
            </a:r>
            <a:r>
              <a:rPr lang="en-US" dirty="0" err="1" smtClean="0"/>
              <a:t>TCLAT</a:t>
            </a:r>
            <a:endParaRPr lang="en-US" dirty="0" smtClean="0"/>
          </a:p>
          <a:p>
            <a:r>
              <a:rPr lang="en-US" dirty="0" smtClean="0"/>
              <a:t>A </a:t>
            </a:r>
            <a:r>
              <a:rPr lang="en-US" dirty="0" err="1" smtClean="0"/>
              <a:t>TCLAT</a:t>
            </a:r>
            <a:r>
              <a:rPr lang="en-US" dirty="0" smtClean="0"/>
              <a:t> functions just like a lifetime </a:t>
            </a:r>
            <a:r>
              <a:rPr lang="en-US" dirty="0" err="1" smtClean="0"/>
              <a:t>CLAT</a:t>
            </a:r>
            <a:r>
              <a:rPr lang="en-US" dirty="0" smtClean="0"/>
              <a:t>, except it funded upon death</a:t>
            </a:r>
          </a:p>
          <a:p>
            <a:pPr lvl="1"/>
            <a:r>
              <a:rPr lang="en-US" dirty="0" smtClean="0"/>
              <a:t>Usually funded upon the second death</a:t>
            </a:r>
          </a:p>
          <a:p>
            <a:pPr lvl="1"/>
            <a:r>
              <a:rPr lang="en-US" dirty="0" smtClean="0"/>
              <a:t>Funded with an amount equal to the amount of the client’s taxable estate in excess of the client’s remaining estate tax exemption</a:t>
            </a:r>
          </a:p>
          <a:p>
            <a:pPr lvl="1"/>
            <a:r>
              <a:rPr lang="en-US" dirty="0" smtClean="0"/>
              <a:t>Often structured as a zeroed-out </a:t>
            </a:r>
            <a:r>
              <a:rPr lang="en-US" dirty="0" err="1" smtClean="0"/>
              <a:t>CLAT</a:t>
            </a:r>
            <a:endParaRPr lang="en-US" dirty="0"/>
          </a:p>
        </p:txBody>
      </p:sp>
      <p:sp>
        <p:nvSpPr>
          <p:cNvPr id="4" name="Slide Number Placeholder 3"/>
          <p:cNvSpPr>
            <a:spLocks noGrp="1"/>
          </p:cNvSpPr>
          <p:nvPr>
            <p:ph type="sldNum" sz="quarter" idx="12"/>
          </p:nvPr>
        </p:nvSpPr>
        <p:spPr/>
        <p:txBody>
          <a:bodyPr/>
          <a:lstStyle/>
          <a:p>
            <a:fld id="{A76D5E12-38E7-43FF-87E4-19A0E0C29A4E}" type="slidenum">
              <a:rPr lang="en-US" smtClean="0"/>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TCLATs</a:t>
            </a:r>
            <a:r>
              <a:rPr lang="en-US" dirty="0" smtClean="0"/>
              <a:t> (Cont’d)</a:t>
            </a:r>
            <a:endParaRPr lang="en-US" dirty="0"/>
          </a:p>
        </p:txBody>
      </p:sp>
      <p:sp>
        <p:nvSpPr>
          <p:cNvPr id="3" name="Content Placeholder 2"/>
          <p:cNvSpPr>
            <a:spLocks noGrp="1"/>
          </p:cNvSpPr>
          <p:nvPr>
            <p:ph idx="1"/>
          </p:nvPr>
        </p:nvSpPr>
        <p:spPr/>
        <p:txBody>
          <a:bodyPr>
            <a:normAutofit lnSpcReduction="10000"/>
          </a:bodyPr>
          <a:lstStyle/>
          <a:p>
            <a:pPr marL="0" indent="0" algn="just">
              <a:buNone/>
            </a:pPr>
            <a:r>
              <a:rPr lang="en-US" dirty="0" smtClean="0"/>
              <a:t>There are two significant limitations with </a:t>
            </a:r>
            <a:r>
              <a:rPr lang="en-US" dirty="0" err="1" smtClean="0"/>
              <a:t>TCLATs</a:t>
            </a:r>
            <a:r>
              <a:rPr lang="en-US" dirty="0" smtClean="0"/>
              <a:t>:</a:t>
            </a:r>
          </a:p>
          <a:p>
            <a:pPr lvl="1" algn="just"/>
            <a:r>
              <a:rPr lang="en-US" dirty="0" smtClean="0"/>
              <a:t>It is impossible to predict what the 7520 rate will be at upon the client’s death. Remember, for there to be assets remaining at the end of the charitable term, the assets in the </a:t>
            </a:r>
            <a:r>
              <a:rPr lang="en-US" dirty="0" err="1" smtClean="0"/>
              <a:t>CLAT</a:t>
            </a:r>
            <a:r>
              <a:rPr lang="en-US" dirty="0" smtClean="0"/>
              <a:t> must outperform the 7520 rate then in effect</a:t>
            </a:r>
          </a:p>
          <a:p>
            <a:pPr lvl="1" algn="just"/>
            <a:r>
              <a:rPr lang="en-US" dirty="0" smtClean="0"/>
              <a:t>The client’s descendants (or other remainder beneficiaries) do not have access to the funds during the </a:t>
            </a:r>
            <a:r>
              <a:rPr lang="en-US" dirty="0" err="1" smtClean="0"/>
              <a:t>CLAT</a:t>
            </a:r>
            <a:r>
              <a:rPr lang="en-US" dirty="0" smtClean="0"/>
              <a:t> term</a:t>
            </a:r>
            <a:endParaRPr lang="en-US" dirty="0"/>
          </a:p>
        </p:txBody>
      </p:sp>
      <p:sp>
        <p:nvSpPr>
          <p:cNvPr id="4" name="Slide Number Placeholder 3"/>
          <p:cNvSpPr>
            <a:spLocks noGrp="1"/>
          </p:cNvSpPr>
          <p:nvPr>
            <p:ph type="sldNum" sz="quarter" idx="12"/>
          </p:nvPr>
        </p:nvSpPr>
        <p:spPr/>
        <p:txBody>
          <a:bodyPr/>
          <a:lstStyle/>
          <a:p>
            <a:fld id="{A76D5E12-38E7-43FF-87E4-19A0E0C29A4E}" type="slidenum">
              <a:rPr lang="en-US" smtClean="0"/>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Insurance for </a:t>
            </a:r>
            <a:r>
              <a:rPr lang="en-US" dirty="0" err="1" smtClean="0"/>
              <a:t>TCLATs</a:t>
            </a:r>
            <a:endParaRPr lang="en-US" dirty="0"/>
          </a:p>
        </p:txBody>
      </p:sp>
      <p:sp>
        <p:nvSpPr>
          <p:cNvPr id="3" name="Content Placeholder 2"/>
          <p:cNvSpPr>
            <a:spLocks noGrp="1"/>
          </p:cNvSpPr>
          <p:nvPr>
            <p:ph idx="1"/>
          </p:nvPr>
        </p:nvSpPr>
        <p:spPr>
          <a:xfrm>
            <a:off x="457200" y="1066800"/>
            <a:ext cx="8229600" cy="5410200"/>
          </a:xfrm>
        </p:spPr>
        <p:txBody>
          <a:bodyPr>
            <a:normAutofit fontScale="92500" lnSpcReduction="10000"/>
          </a:bodyPr>
          <a:lstStyle/>
          <a:p>
            <a:pPr algn="just"/>
            <a:r>
              <a:rPr lang="en-US" dirty="0" smtClean="0"/>
              <a:t>Client could purchase life insurance in an Irrevocable Life Insurance Trust (“</a:t>
            </a:r>
            <a:r>
              <a:rPr lang="en-US" dirty="0" err="1" smtClean="0"/>
              <a:t>ILIT</a:t>
            </a:r>
            <a:r>
              <a:rPr lang="en-US" dirty="0" smtClean="0"/>
              <a:t>”) to ensure that the client’s remainder beneficiaries have access to sufficient assets to until the charitable term of the </a:t>
            </a:r>
            <a:r>
              <a:rPr lang="en-US" dirty="0" err="1" smtClean="0"/>
              <a:t>TCLAT</a:t>
            </a:r>
            <a:r>
              <a:rPr lang="en-US" dirty="0" smtClean="0"/>
              <a:t> terminates</a:t>
            </a:r>
          </a:p>
          <a:p>
            <a:pPr algn="just"/>
            <a:r>
              <a:rPr lang="en-US" dirty="0" smtClean="0"/>
              <a:t>The client could purchase an insurance policy in an </a:t>
            </a:r>
            <a:r>
              <a:rPr lang="en-US" dirty="0" err="1" smtClean="0"/>
              <a:t>ILIT</a:t>
            </a:r>
            <a:r>
              <a:rPr lang="en-US" dirty="0" smtClean="0"/>
              <a:t> with a benefit equal to the potential estate tax exposure without employing a </a:t>
            </a:r>
            <a:r>
              <a:rPr lang="en-US" dirty="0" err="1" smtClean="0"/>
              <a:t>TCLAT</a:t>
            </a:r>
            <a:endParaRPr lang="en-US" dirty="0" smtClean="0"/>
          </a:p>
          <a:p>
            <a:pPr algn="just"/>
            <a:r>
              <a:rPr lang="en-US" dirty="0" smtClean="0"/>
              <a:t>The client could purchase an insurance policy with a benefit equal to the amount going to the </a:t>
            </a:r>
            <a:r>
              <a:rPr lang="en-US" dirty="0" err="1" smtClean="0"/>
              <a:t>TCLAT</a:t>
            </a:r>
            <a:r>
              <a:rPr lang="en-US" dirty="0" smtClean="0"/>
              <a:t> – to ensure the remainder beneficiaries receive a certain amount</a:t>
            </a:r>
            <a:endParaRPr lang="en-US" dirty="0"/>
          </a:p>
        </p:txBody>
      </p:sp>
      <p:sp>
        <p:nvSpPr>
          <p:cNvPr id="4" name="Slide Number Placeholder 3"/>
          <p:cNvSpPr>
            <a:spLocks noGrp="1"/>
          </p:cNvSpPr>
          <p:nvPr>
            <p:ph type="sldNum" sz="quarter" idx="12"/>
          </p:nvPr>
        </p:nvSpPr>
        <p:spPr/>
        <p:txBody>
          <a:bodyPr/>
          <a:lstStyle/>
          <a:p>
            <a:fld id="{A76D5E12-38E7-43FF-87E4-19A0E0C29A4E}" type="slidenum">
              <a:rPr lang="en-US" smtClean="0"/>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Insurance for </a:t>
            </a:r>
            <a:r>
              <a:rPr lang="en-US" dirty="0" err="1" smtClean="0"/>
              <a:t>TCLATs</a:t>
            </a:r>
            <a:r>
              <a:rPr lang="en-US" dirty="0" smtClean="0"/>
              <a:t> (Cont’d)</a:t>
            </a:r>
            <a:endParaRPr lang="en-US" dirty="0"/>
          </a:p>
        </p:txBody>
      </p:sp>
      <p:sp>
        <p:nvSpPr>
          <p:cNvPr id="3" name="Content Placeholder 2"/>
          <p:cNvSpPr>
            <a:spLocks noGrp="1"/>
          </p:cNvSpPr>
          <p:nvPr>
            <p:ph idx="1"/>
          </p:nvPr>
        </p:nvSpPr>
        <p:spPr/>
        <p:txBody>
          <a:bodyPr/>
          <a:lstStyle/>
          <a:p>
            <a:pPr marL="0" indent="0" algn="just">
              <a:buNone/>
            </a:pPr>
            <a:r>
              <a:rPr lang="en-US" dirty="0" smtClean="0"/>
              <a:t>While having an insurance policy in an </a:t>
            </a:r>
            <a:r>
              <a:rPr lang="en-US" dirty="0" err="1" smtClean="0"/>
              <a:t>ILIT</a:t>
            </a:r>
            <a:r>
              <a:rPr lang="en-US" dirty="0" smtClean="0"/>
              <a:t> can replace any wealth lost as a result of the estate tax, the use of an insurance policy in conjunction with a </a:t>
            </a:r>
            <a:r>
              <a:rPr lang="en-US" dirty="0" err="1" smtClean="0"/>
              <a:t>TCLAT</a:t>
            </a:r>
            <a:r>
              <a:rPr lang="en-US" dirty="0" smtClean="0"/>
              <a:t> can reduce the size of the insurance policy that must be purchased – making it more affordable – and potentially pass more assets on to the client’s ultimate beneficiaries.</a:t>
            </a:r>
            <a:endParaRPr lang="en-US" dirty="0"/>
          </a:p>
        </p:txBody>
      </p:sp>
      <p:sp>
        <p:nvSpPr>
          <p:cNvPr id="4" name="Slide Number Placeholder 3"/>
          <p:cNvSpPr>
            <a:spLocks noGrp="1"/>
          </p:cNvSpPr>
          <p:nvPr>
            <p:ph type="sldNum" sz="quarter" idx="12"/>
          </p:nvPr>
        </p:nvSpPr>
        <p:spPr/>
        <p:txBody>
          <a:bodyPr/>
          <a:lstStyle/>
          <a:p>
            <a:fld id="{A76D5E12-38E7-43FF-87E4-19A0E0C29A4E}" type="slidenum">
              <a:rPr lang="en-US" smtClean="0"/>
              <a:pPr/>
              <a:t>46</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1. Outright Transfers</a:t>
            </a:r>
            <a:endParaRPr lang="en-US" dirty="0"/>
          </a:p>
        </p:txBody>
      </p:sp>
      <p:sp>
        <p:nvSpPr>
          <p:cNvPr id="3" name="TextBox 2"/>
          <p:cNvSpPr txBox="1"/>
          <p:nvPr/>
        </p:nvSpPr>
        <p:spPr>
          <a:xfrm>
            <a:off x="457200" y="914400"/>
            <a:ext cx="8229600" cy="1338828"/>
          </a:xfrm>
          <a:prstGeom prst="rect">
            <a:avLst/>
          </a:prstGeom>
          <a:noFill/>
        </p:spPr>
        <p:txBody>
          <a:bodyPr wrap="square" rtlCol="0">
            <a:spAutoFit/>
          </a:bodyPr>
          <a:lstStyle/>
          <a:p>
            <a:pPr algn="just"/>
            <a:r>
              <a:rPr lang="en-US" sz="2700" dirty="0" smtClean="0"/>
              <a:t>Clients can simply make outright transfers to their children, descendants and/or others  beneficiaries to fully use their $5 million exemption</a:t>
            </a:r>
          </a:p>
        </p:txBody>
      </p:sp>
      <p:sp>
        <p:nvSpPr>
          <p:cNvPr id="5" name="Slide Number Placeholder 4"/>
          <p:cNvSpPr>
            <a:spLocks noGrp="1"/>
          </p:cNvSpPr>
          <p:nvPr>
            <p:ph type="sldNum" sz="quarter" idx="12"/>
          </p:nvPr>
        </p:nvSpPr>
        <p:spPr/>
        <p:txBody>
          <a:bodyPr/>
          <a:lstStyle/>
          <a:p>
            <a:fld id="{A76D5E12-38E7-43FF-87E4-19A0E0C29A4E}" type="slidenum">
              <a:rPr lang="en-US" smtClean="0"/>
              <a:pPr/>
              <a:t>5</a:t>
            </a:fld>
            <a:endParaRPr lang="en-US"/>
          </a:p>
        </p:txBody>
      </p:sp>
      <p:pic>
        <p:nvPicPr>
          <p:cNvPr id="14338" name="Picture 2" descr="http://taxdollars.ocregister.com/files/2011/08/money-handing-300x273.jpg"/>
          <p:cNvPicPr>
            <a:picLocks noChangeAspect="1" noChangeArrowheads="1"/>
          </p:cNvPicPr>
          <p:nvPr/>
        </p:nvPicPr>
        <p:blipFill>
          <a:blip r:embed="rId2" cstate="print"/>
          <a:srcRect/>
          <a:stretch>
            <a:fillRect/>
          </a:stretch>
        </p:blipFill>
        <p:spPr bwMode="auto">
          <a:xfrm>
            <a:off x="2362200" y="2819400"/>
            <a:ext cx="4191000" cy="2667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dirty="0" smtClean="0"/>
              <a:t>Outright Transfers (cont’d)</a:t>
            </a:r>
            <a:endParaRPr lang="en-US" dirty="0"/>
          </a:p>
        </p:txBody>
      </p:sp>
      <p:sp>
        <p:nvSpPr>
          <p:cNvPr id="3" name="TextBox 2"/>
          <p:cNvSpPr txBox="1"/>
          <p:nvPr/>
        </p:nvSpPr>
        <p:spPr>
          <a:xfrm>
            <a:off x="457200" y="1524000"/>
            <a:ext cx="8229600" cy="4247317"/>
          </a:xfrm>
          <a:prstGeom prst="rect">
            <a:avLst/>
          </a:prstGeom>
          <a:noFill/>
        </p:spPr>
        <p:txBody>
          <a:bodyPr wrap="square" rtlCol="0">
            <a:spAutoFit/>
          </a:bodyPr>
          <a:lstStyle/>
          <a:p>
            <a:pPr algn="just"/>
            <a:r>
              <a:rPr lang="en-US" sz="2700" u="sng" dirty="0" smtClean="0"/>
              <a:t>Pros</a:t>
            </a:r>
            <a:r>
              <a:rPr lang="en-US" sz="2700" dirty="0" smtClean="0"/>
              <a:t>:</a:t>
            </a:r>
            <a:endParaRPr lang="en-US" sz="2700" u="sng" dirty="0" smtClean="0"/>
          </a:p>
          <a:p>
            <a:pPr marL="341313" indent="-341313" algn="just">
              <a:buFont typeface="Arial" pitchFamily="34" charset="0"/>
              <a:buChar char="•"/>
            </a:pPr>
            <a:r>
              <a:rPr lang="en-US" sz="2700" dirty="0" smtClean="0"/>
              <a:t>Straightforward</a:t>
            </a:r>
          </a:p>
          <a:p>
            <a:pPr marL="341313" indent="-341313" algn="just">
              <a:buFont typeface="Arial" pitchFamily="34" charset="0"/>
              <a:buChar char="•"/>
            </a:pPr>
            <a:r>
              <a:rPr lang="en-US" sz="2700" dirty="0" smtClean="0"/>
              <a:t>Least administrative costs</a:t>
            </a:r>
          </a:p>
          <a:p>
            <a:pPr marL="341313" indent="-341313" algn="just">
              <a:buFont typeface="Arial" pitchFamily="34" charset="0"/>
              <a:buChar char="•"/>
            </a:pPr>
            <a:r>
              <a:rPr lang="en-US" sz="2700" dirty="0" err="1" smtClean="0"/>
              <a:t>Donees</a:t>
            </a:r>
            <a:r>
              <a:rPr lang="en-US" sz="2700" dirty="0" smtClean="0"/>
              <a:t> have immediate access to the funds</a:t>
            </a:r>
          </a:p>
          <a:p>
            <a:pPr marL="341313" indent="-341313" algn="just">
              <a:buFont typeface="Arial" pitchFamily="34" charset="0"/>
              <a:buChar char="•"/>
            </a:pPr>
            <a:r>
              <a:rPr lang="en-US" sz="2700" dirty="0" smtClean="0"/>
              <a:t>Freezes the value of the transferred assets</a:t>
            </a:r>
            <a:endParaRPr lang="en-US" sz="2700" dirty="0"/>
          </a:p>
          <a:p>
            <a:pPr marL="341313" indent="-341313" algn="just"/>
            <a:r>
              <a:rPr lang="en-US" sz="2700" u="sng" dirty="0" smtClean="0"/>
              <a:t>Cons</a:t>
            </a:r>
            <a:r>
              <a:rPr lang="en-US" sz="2700" dirty="0" smtClean="0"/>
              <a:t>:</a:t>
            </a:r>
          </a:p>
          <a:p>
            <a:pPr marL="341313" indent="-341313" algn="just">
              <a:buFont typeface="Arial" pitchFamily="34" charset="0"/>
              <a:buChar char="•"/>
            </a:pPr>
            <a:r>
              <a:rPr lang="en-US" sz="2700" dirty="0" smtClean="0"/>
              <a:t>Assets transferred are exposed to the </a:t>
            </a:r>
            <a:r>
              <a:rPr lang="en-US" sz="2700" dirty="0" err="1" smtClean="0"/>
              <a:t>donee’s</a:t>
            </a:r>
            <a:r>
              <a:rPr lang="en-US" sz="2700" dirty="0" smtClean="0"/>
              <a:t> creditors and may be subject to division if </a:t>
            </a:r>
            <a:r>
              <a:rPr lang="en-US" sz="2700" dirty="0" err="1" smtClean="0"/>
              <a:t>donee</a:t>
            </a:r>
            <a:r>
              <a:rPr lang="en-US" sz="2700" dirty="0" smtClean="0"/>
              <a:t> divorces</a:t>
            </a:r>
          </a:p>
          <a:p>
            <a:pPr marL="341313" indent="-341313" algn="just">
              <a:buFont typeface="Arial" pitchFamily="34" charset="0"/>
              <a:buChar char="•"/>
            </a:pPr>
            <a:r>
              <a:rPr lang="en-US" sz="2700" dirty="0" smtClean="0"/>
              <a:t>Does not leverage the exemption; however, discounted assets may be used</a:t>
            </a:r>
          </a:p>
        </p:txBody>
      </p:sp>
      <p:sp>
        <p:nvSpPr>
          <p:cNvPr id="5" name="Slide Number Placeholder 4"/>
          <p:cNvSpPr>
            <a:spLocks noGrp="1"/>
          </p:cNvSpPr>
          <p:nvPr>
            <p:ph type="sldNum" sz="quarter" idx="12"/>
          </p:nvPr>
        </p:nvSpPr>
        <p:spPr/>
        <p:txBody>
          <a:bodyPr/>
          <a:lstStyle/>
          <a:p>
            <a:fld id="{A76D5E12-38E7-43FF-87E4-19A0E0C29A4E}"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normAutofit fontScale="90000"/>
          </a:bodyPr>
          <a:lstStyle/>
          <a:p>
            <a:r>
              <a:rPr lang="en-US" dirty="0" smtClean="0"/>
              <a:t>2. Transfer to a Trust for Beneficiaries</a:t>
            </a:r>
            <a:endParaRPr lang="en-US" dirty="0"/>
          </a:p>
        </p:txBody>
      </p:sp>
      <p:sp>
        <p:nvSpPr>
          <p:cNvPr id="3" name="Content Placeholder 2"/>
          <p:cNvSpPr>
            <a:spLocks noGrp="1"/>
          </p:cNvSpPr>
          <p:nvPr>
            <p:ph idx="1"/>
          </p:nvPr>
        </p:nvSpPr>
        <p:spPr>
          <a:xfrm>
            <a:off x="457200" y="1371600"/>
            <a:ext cx="8229600" cy="4906963"/>
          </a:xfrm>
        </p:spPr>
        <p:txBody>
          <a:bodyPr/>
          <a:lstStyle/>
          <a:p>
            <a:pPr marL="0" indent="0" algn="just">
              <a:buNone/>
            </a:pPr>
            <a:r>
              <a:rPr lang="en-US" dirty="0" smtClean="0"/>
              <a:t>Instead of transferring the assets outright, clients can transfer the assets to a trust for the benefit of children, descendants and/or other beneficiaries</a:t>
            </a:r>
          </a:p>
          <a:p>
            <a:endParaRPr lang="en-US" dirty="0"/>
          </a:p>
        </p:txBody>
      </p:sp>
      <p:sp>
        <p:nvSpPr>
          <p:cNvPr id="4" name="Slide Number Placeholder 3"/>
          <p:cNvSpPr>
            <a:spLocks noGrp="1"/>
          </p:cNvSpPr>
          <p:nvPr>
            <p:ph type="sldNum" sz="quarter" idx="12"/>
          </p:nvPr>
        </p:nvSpPr>
        <p:spPr/>
        <p:txBody>
          <a:bodyPr/>
          <a:lstStyle/>
          <a:p>
            <a:fld id="{A76D5E12-38E7-43FF-87E4-19A0E0C29A4E}" type="slidenum">
              <a:rPr lang="en-US" smtClean="0"/>
              <a:pPr/>
              <a:t>7</a:t>
            </a:fld>
            <a:endParaRPr lang="en-US"/>
          </a:p>
        </p:txBody>
      </p:sp>
      <p:sp>
        <p:nvSpPr>
          <p:cNvPr id="5" name="Oval 4"/>
          <p:cNvSpPr/>
          <p:nvPr/>
        </p:nvSpPr>
        <p:spPr>
          <a:xfrm>
            <a:off x="762000" y="3505200"/>
            <a:ext cx="1295400" cy="1219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John Smith</a:t>
            </a:r>
          </a:p>
        </p:txBody>
      </p:sp>
      <p:sp>
        <p:nvSpPr>
          <p:cNvPr id="6" name="Isosceles Triangle 5"/>
          <p:cNvSpPr/>
          <p:nvPr/>
        </p:nvSpPr>
        <p:spPr>
          <a:xfrm>
            <a:off x="3124200" y="4343400"/>
            <a:ext cx="1676400" cy="121920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Smith Family Trust</a:t>
            </a:r>
          </a:p>
          <a:p>
            <a:pPr algn="ctr"/>
            <a:endParaRPr lang="en-US" dirty="0">
              <a:solidFill>
                <a:schemeClr val="tx1"/>
              </a:solidFill>
            </a:endParaRPr>
          </a:p>
        </p:txBody>
      </p:sp>
      <p:cxnSp>
        <p:nvCxnSpPr>
          <p:cNvPr id="7" name="Straight Arrow Connector 6"/>
          <p:cNvCxnSpPr/>
          <p:nvPr/>
        </p:nvCxnSpPr>
        <p:spPr>
          <a:xfrm>
            <a:off x="2209800" y="4267200"/>
            <a:ext cx="989806"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905000" y="4724400"/>
            <a:ext cx="1447800" cy="369332"/>
          </a:xfrm>
          <a:prstGeom prst="rect">
            <a:avLst/>
          </a:prstGeom>
          <a:noFill/>
        </p:spPr>
        <p:txBody>
          <a:bodyPr wrap="square" rtlCol="0">
            <a:spAutoFit/>
          </a:bodyPr>
          <a:lstStyle/>
          <a:p>
            <a:r>
              <a:rPr lang="en-US" dirty="0" smtClean="0"/>
              <a:t>$5 Million</a:t>
            </a:r>
            <a:endParaRPr lang="en-US" dirty="0"/>
          </a:p>
        </p:txBody>
      </p:sp>
      <p:sp>
        <p:nvSpPr>
          <p:cNvPr id="9" name="TextBox 8"/>
          <p:cNvSpPr txBox="1"/>
          <p:nvPr/>
        </p:nvSpPr>
        <p:spPr>
          <a:xfrm>
            <a:off x="6096000" y="3429000"/>
            <a:ext cx="2667000" cy="2246769"/>
          </a:xfrm>
          <a:prstGeom prst="rect">
            <a:avLst/>
          </a:prstGeom>
          <a:noFill/>
        </p:spPr>
        <p:txBody>
          <a:bodyPr wrap="square" rtlCol="0">
            <a:spAutoFit/>
          </a:bodyPr>
          <a:lstStyle/>
          <a:p>
            <a:r>
              <a:rPr lang="en-US" sz="2000" dirty="0" smtClean="0"/>
              <a:t>The trust is held for a class of beneficiaries composed of John’s descendants. </a:t>
            </a:r>
          </a:p>
          <a:p>
            <a:r>
              <a:rPr lang="en-US" sz="2000" b="1" u="sng" dirty="0" smtClean="0"/>
              <a:t>Insurance Idea: The trust could buy life insurance.</a:t>
            </a:r>
            <a:endParaRPr lang="en-US" sz="2000" b="1" u="sn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Transfer to a Trust for Beneficiaries</a:t>
            </a:r>
            <a:endParaRPr lang="en-US" b="1" dirty="0"/>
          </a:p>
        </p:txBody>
      </p:sp>
      <p:sp>
        <p:nvSpPr>
          <p:cNvPr id="3" name="Content Placeholder 2"/>
          <p:cNvSpPr>
            <a:spLocks noGrp="1"/>
          </p:cNvSpPr>
          <p:nvPr>
            <p:ph idx="1"/>
          </p:nvPr>
        </p:nvSpPr>
        <p:spPr>
          <a:xfrm>
            <a:off x="457200" y="990600"/>
            <a:ext cx="8229600" cy="5410200"/>
          </a:xfrm>
        </p:spPr>
        <p:txBody>
          <a:bodyPr>
            <a:normAutofit fontScale="85000" lnSpcReduction="10000"/>
          </a:bodyPr>
          <a:lstStyle/>
          <a:p>
            <a:pPr algn="just">
              <a:buNone/>
            </a:pPr>
            <a:r>
              <a:rPr lang="en-US" u="sng" dirty="0" smtClean="0"/>
              <a:t>Pros</a:t>
            </a:r>
            <a:r>
              <a:rPr lang="en-US" dirty="0" smtClean="0"/>
              <a:t>:</a:t>
            </a:r>
          </a:p>
          <a:p>
            <a:pPr algn="just"/>
            <a:r>
              <a:rPr lang="en-US" dirty="0" smtClean="0"/>
              <a:t>Offers stronger protection of the transferred assets than outright ownership from any creditors of the </a:t>
            </a:r>
            <a:r>
              <a:rPr lang="en-US" dirty="0" err="1" smtClean="0"/>
              <a:t>donee</a:t>
            </a:r>
            <a:r>
              <a:rPr lang="en-US" dirty="0" smtClean="0"/>
              <a:t> or in the event the </a:t>
            </a:r>
            <a:r>
              <a:rPr lang="en-US" dirty="0" err="1" smtClean="0"/>
              <a:t>donee</a:t>
            </a:r>
            <a:r>
              <a:rPr lang="en-US" dirty="0" smtClean="0"/>
              <a:t> divorces</a:t>
            </a:r>
          </a:p>
          <a:p>
            <a:pPr algn="just"/>
            <a:r>
              <a:rPr lang="en-US" dirty="0" smtClean="0"/>
              <a:t>Transferred funds are immediately available to the trust beneficiaries</a:t>
            </a:r>
          </a:p>
          <a:p>
            <a:pPr algn="just"/>
            <a:r>
              <a:rPr lang="en-US" dirty="0" smtClean="0"/>
              <a:t>If GST exemption applied, assets are excluded from </a:t>
            </a:r>
            <a:r>
              <a:rPr lang="en-US" dirty="0" err="1" smtClean="0"/>
              <a:t>donees</a:t>
            </a:r>
            <a:r>
              <a:rPr lang="en-US" dirty="0" smtClean="0"/>
              <a:t>’ estates</a:t>
            </a:r>
          </a:p>
          <a:p>
            <a:pPr algn="just"/>
            <a:r>
              <a:rPr lang="en-US" dirty="0" smtClean="0"/>
              <a:t>Freezes the value of the transferred assets</a:t>
            </a:r>
          </a:p>
          <a:p>
            <a:pPr algn="just">
              <a:buNone/>
            </a:pPr>
            <a:r>
              <a:rPr lang="en-US" u="sng" dirty="0" smtClean="0"/>
              <a:t>Cons</a:t>
            </a:r>
            <a:r>
              <a:rPr lang="en-US" dirty="0" smtClean="0"/>
              <a:t>:</a:t>
            </a:r>
            <a:endParaRPr lang="en-US" u="sng" dirty="0" smtClean="0"/>
          </a:p>
          <a:p>
            <a:r>
              <a:rPr lang="en-US" dirty="0" smtClean="0"/>
              <a:t>Higher administrative cost than outright transfer</a:t>
            </a:r>
          </a:p>
          <a:p>
            <a:r>
              <a:rPr lang="en-US" dirty="0" smtClean="0"/>
              <a:t>Does not leverage the exemption amount</a:t>
            </a:r>
            <a:endParaRPr lang="en-US" dirty="0"/>
          </a:p>
        </p:txBody>
      </p:sp>
      <p:sp>
        <p:nvSpPr>
          <p:cNvPr id="5" name="Slide Number Placeholder 4"/>
          <p:cNvSpPr>
            <a:spLocks noGrp="1"/>
          </p:cNvSpPr>
          <p:nvPr>
            <p:ph type="sldNum" sz="quarter" idx="12"/>
          </p:nvPr>
        </p:nvSpPr>
        <p:spPr/>
        <p:txBody>
          <a:bodyPr/>
          <a:lstStyle/>
          <a:p>
            <a:fld id="{A76D5E12-38E7-43FF-87E4-19A0E0C29A4E}"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3. Make It A Grantor Trust</a:t>
            </a:r>
            <a:endParaRPr lang="en-US" dirty="0"/>
          </a:p>
        </p:txBody>
      </p:sp>
      <p:sp>
        <p:nvSpPr>
          <p:cNvPr id="3" name="Content Placeholder 2"/>
          <p:cNvSpPr>
            <a:spLocks noGrp="1"/>
          </p:cNvSpPr>
          <p:nvPr>
            <p:ph idx="1"/>
          </p:nvPr>
        </p:nvSpPr>
        <p:spPr>
          <a:xfrm>
            <a:off x="457200" y="990600"/>
            <a:ext cx="8229600" cy="5486400"/>
          </a:xfrm>
        </p:spPr>
        <p:txBody>
          <a:bodyPr>
            <a:normAutofit/>
          </a:bodyPr>
          <a:lstStyle/>
          <a:p>
            <a:pPr marL="0" indent="0" algn="just">
              <a:buNone/>
            </a:pPr>
            <a:r>
              <a:rPr lang="en-US" dirty="0" smtClean="0"/>
              <a:t>A trust may be designed as a “grantor trust” for income tax purposes, allowing:</a:t>
            </a:r>
          </a:p>
          <a:p>
            <a:pPr marL="346075" indent="-346075" algn="just"/>
            <a:r>
              <a:rPr lang="en-US" dirty="0" smtClean="0"/>
              <a:t>All items of income to be taxed directly to the grantor – permitting the trust assets to grow on a tax free basis and all the tax payments grantor makes further reduce the grantor’s estate – see Rev. Rul. 2004-64</a:t>
            </a:r>
          </a:p>
          <a:p>
            <a:pPr marL="346075" indent="-346075" algn="just"/>
            <a:r>
              <a:rPr lang="en-US" dirty="0" smtClean="0"/>
              <a:t>Sales of assets to the trust, loans to the trust and leases of trust property without income tax liability – Rev. Rul. 85-13</a:t>
            </a:r>
          </a:p>
        </p:txBody>
      </p:sp>
      <p:sp>
        <p:nvSpPr>
          <p:cNvPr id="4" name="Slide Number Placeholder 3"/>
          <p:cNvSpPr>
            <a:spLocks noGrp="1"/>
          </p:cNvSpPr>
          <p:nvPr>
            <p:ph type="sldNum" sz="quarter" idx="12"/>
          </p:nvPr>
        </p:nvSpPr>
        <p:spPr/>
        <p:txBody>
          <a:bodyPr/>
          <a:lstStyle/>
          <a:p>
            <a:fld id="{A76D5E12-38E7-43FF-87E4-19A0E0C29A4E}"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3147</TotalTime>
  <Words>3661</Words>
  <Application>Microsoft Office PowerPoint</Application>
  <PresentationFormat>On-screen Show (4:3)</PresentationFormat>
  <Paragraphs>366</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   Advanced Estate Planning Techniques and the Role of Life Insurance Jeffrey A. Baskies Katz Baskies LLC 2255 Glades Road, Suite 240W Boca Raton, Florida 33431 Telephone: 561-910-5700 www.katzbaskies.com 54363</vt:lpstr>
      <vt:lpstr>2012 – A Great Year For Estate Planning or the Greatest Year?</vt:lpstr>
      <vt:lpstr>Change is Coming</vt:lpstr>
      <vt:lpstr>Top Ten Planning Ideas for the $5 Million Gift Tax Exemption</vt:lpstr>
      <vt:lpstr>1. Outright Transfers</vt:lpstr>
      <vt:lpstr>Outright Transfers (cont’d)</vt:lpstr>
      <vt:lpstr>2. Transfer to a Trust for Beneficiaries</vt:lpstr>
      <vt:lpstr>Transfer to a Trust for Beneficiaries</vt:lpstr>
      <vt:lpstr>3. Make It A Grantor Trust</vt:lpstr>
      <vt:lpstr>Gift Tax Concerns With Sale Transfers to Grantor Trusts</vt:lpstr>
      <vt:lpstr>Putting a Lid on Gift Tax Concerns</vt:lpstr>
      <vt:lpstr>4. Grantor Retained Annuity Trust with a Taxable Remainder</vt:lpstr>
      <vt:lpstr>Zeroed-Out GRATs</vt:lpstr>
      <vt:lpstr>Short Term GRATs</vt:lpstr>
      <vt:lpstr>GRAT - Taxable Remainder (cont’d)</vt:lpstr>
      <vt:lpstr>Multiple GRATs</vt:lpstr>
      <vt:lpstr>Insurance for GRATs</vt:lpstr>
      <vt:lpstr>5. Spousal Lifetime Access Trust/Inter Vivos Credit Shelter Trust</vt:lpstr>
      <vt:lpstr>Spousal Lifetime Access Trust/Inter Vivos Credit Shelter Trust (cont’d)</vt:lpstr>
      <vt:lpstr>Insurance Idea for a SLAT</vt:lpstr>
      <vt:lpstr>6. Two SLATs</vt:lpstr>
      <vt:lpstr>SLATs as Self-Settled Asset protection Trusts?</vt:lpstr>
      <vt:lpstr>SLATs as Self-Settled Asset protection Trusts (Cont’d)</vt:lpstr>
      <vt:lpstr>7. Qualified Personal Residence Trusts</vt:lpstr>
      <vt:lpstr>QPRTs (cont’d)</vt:lpstr>
      <vt:lpstr>Insurance for QPRTs</vt:lpstr>
      <vt:lpstr>8. Gift/Sell Residence to a Grantor Trust</vt:lpstr>
      <vt:lpstr>Benefits of Gifting/Selling Residence to a Grantor Trust</vt:lpstr>
      <vt:lpstr>Drawbacks of Gifting/Selling Residence to a Grantor Trust</vt:lpstr>
      <vt:lpstr>Drawbacks of Gifting/Selling Residence to a Grantor Trust (cont’d)</vt:lpstr>
      <vt:lpstr>Insurance Idea When Selling Residence to a Grantor Trust</vt:lpstr>
      <vt:lpstr>Insurance for IDGTs</vt:lpstr>
      <vt:lpstr>9. Charitable Lead Trust with a Taxable Remainder</vt:lpstr>
      <vt:lpstr>Charitable Lead Trust with a Taxable Remainder (cont’d)</vt:lpstr>
      <vt:lpstr>A CLAT with an ILIT on the Side</vt:lpstr>
      <vt:lpstr>10. “Exotic” CLTs Shark-Fin and Other Increasing CLATs</vt:lpstr>
      <vt:lpstr>Shark-Fin and Other Increasing CLATs (cont’d)</vt:lpstr>
      <vt:lpstr>Shark-Fin CLAT with Insurance</vt:lpstr>
      <vt:lpstr>Investment Returns</vt:lpstr>
      <vt:lpstr>Shark-Fin and Other Increasing CLATs (cont’d)</vt:lpstr>
      <vt:lpstr>Multiple CLATs</vt:lpstr>
      <vt:lpstr>Insurance for Lifetime CLATs</vt:lpstr>
      <vt:lpstr>Testamentary CLATs (TCLATs)</vt:lpstr>
      <vt:lpstr>TCLATs (Cont’d)</vt:lpstr>
      <vt:lpstr>Insurance for TCLATs</vt:lpstr>
      <vt:lpstr>Insurance for TCLATs (Cont’d)</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Asset Protection: How to Use the Best That Florida has to Offer  Jeffrey A. Baskies Katz Baskies LLC 2255 Glades Road, Suite 240W Boca Raton, Florida 33431 Telephone: 561-910-5700</dc:title>
  <dc:creator>Justin Savioli</dc:creator>
  <cp:lastModifiedBy>Jeff Baskies</cp:lastModifiedBy>
  <cp:revision>192</cp:revision>
  <dcterms:created xsi:type="dcterms:W3CDTF">2011-10-23T20:39:32Z</dcterms:created>
  <dcterms:modified xsi:type="dcterms:W3CDTF">2012-04-23T21:06:41Z</dcterms:modified>
</cp:coreProperties>
</file>